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06" r:id="rId2"/>
    <p:sldId id="302" r:id="rId3"/>
    <p:sldId id="310" r:id="rId4"/>
    <p:sldId id="329" r:id="rId5"/>
    <p:sldId id="328" r:id="rId6"/>
    <p:sldId id="276" r:id="rId7"/>
    <p:sldId id="335" r:id="rId8"/>
    <p:sldId id="336" r:id="rId9"/>
    <p:sldId id="337" r:id="rId10"/>
    <p:sldId id="338" r:id="rId11"/>
    <p:sldId id="339" r:id="rId12"/>
    <p:sldId id="340" r:id="rId13"/>
    <p:sldId id="330" r:id="rId14"/>
    <p:sldId id="341" r:id="rId15"/>
    <p:sldId id="334" r:id="rId16"/>
    <p:sldId id="287" r:id="rId17"/>
    <p:sldId id="346" r:id="rId18"/>
    <p:sldId id="342" r:id="rId19"/>
    <p:sldId id="308" r:id="rId20"/>
    <p:sldId id="311" r:id="rId21"/>
    <p:sldId id="312" r:id="rId22"/>
    <p:sldId id="313" r:id="rId23"/>
    <p:sldId id="314" r:id="rId24"/>
    <p:sldId id="315" r:id="rId25"/>
    <p:sldId id="316" r:id="rId26"/>
    <p:sldId id="347" r:id="rId27"/>
    <p:sldId id="345" r:id="rId28"/>
    <p:sldId id="318" r:id="rId29"/>
    <p:sldId id="282" r:id="rId30"/>
    <p:sldId id="317" r:id="rId31"/>
    <p:sldId id="327" r:id="rId32"/>
    <p:sldId id="348" r:id="rId33"/>
    <p:sldId id="344" r:id="rId34"/>
    <p:sldId id="296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9151"/>
    <a:srgbClr val="D6EBCA"/>
    <a:srgbClr val="F9CDC3"/>
    <a:srgbClr val="97ADC1"/>
    <a:srgbClr val="FBEBBE"/>
    <a:srgbClr val="B3C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76" autoAdjust="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08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7601F49-E5C4-4A05-A161-537931A5E8D3}" type="datetimeFigureOut">
              <a:rPr lang="en-US" smtClean="0"/>
              <a:pPr/>
              <a:t>10/10/2012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055553-DE5D-4FE0-8668-361203CC53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51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C744C5C-3F15-498D-B642-62CA1462462D}" type="datetimeFigureOut">
              <a:rPr lang="en-US" smtClean="0"/>
              <a:pPr/>
              <a:t>10/10/2012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747C55-9AA6-4F95-8286-44EB49E57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23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47C55-9AA6-4F95-8286-44EB49E5778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esign border.png"/>
          <p:cNvPicPr>
            <a:picLocks noChangeAspect="1"/>
          </p:cNvPicPr>
          <p:nvPr userDrawn="1"/>
        </p:nvPicPr>
        <p:blipFill>
          <a:blip r:embed="rId2"/>
          <a:srcRect t="35156"/>
          <a:stretch>
            <a:fillRect/>
          </a:stretch>
        </p:blipFill>
        <p:spPr>
          <a:xfrm rot="16200000">
            <a:off x="1955800" y="-279400"/>
            <a:ext cx="5232400" cy="9144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FA277-6993-490C-A9BA-422C1FB0AF1B}" type="datetime1">
              <a:rPr lang="en-US" smtClean="0"/>
              <a:pPr/>
              <a:t>10/10/2012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676400"/>
          </a:xfrm>
          <a:prstGeom prst="rect">
            <a:avLst/>
          </a:prstGeom>
          <a:solidFill>
            <a:srgbClr val="7891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Gotham-Book"/>
                <a:cs typeface="Gotham-Book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0" name="Picture 9" descr="Redleaf_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26823" y="6060708"/>
            <a:ext cx="1002377" cy="5662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6477000" cy="731520"/>
          </a:xfrm>
          <a:prstGeom prst="rect">
            <a:avLst/>
          </a:prstGeom>
          <a:solidFill>
            <a:srgbClr val="7891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Design border.png"/>
          <p:cNvPicPr>
            <a:picLocks noChangeAspect="1"/>
          </p:cNvPicPr>
          <p:nvPr userDrawn="1"/>
        </p:nvPicPr>
        <p:blipFill>
          <a:blip r:embed="rId2"/>
          <a:srcRect l="16060" t="30271" r="16340" b="62849"/>
          <a:stretch>
            <a:fillRect/>
          </a:stretch>
        </p:blipFill>
        <p:spPr>
          <a:xfrm>
            <a:off x="6477000" y="0"/>
            <a:ext cx="2667000" cy="7315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2400" y="6324600"/>
            <a:ext cx="2209800" cy="365125"/>
          </a:xfrm>
        </p:spPr>
        <p:txBody>
          <a:bodyPr anchor="ctr"/>
          <a:lstStyle>
            <a:lvl1pPr algn="l">
              <a:defRPr/>
            </a:lvl1pPr>
          </a:lstStyle>
          <a:p>
            <a:fld id="{E65CEEB6-D1C0-49BF-B8C9-9CEBBBBB62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 anchor="t">
            <a:normAutofit/>
          </a:bodyPr>
          <a:lstStyle>
            <a:lvl1pPr algn="l">
              <a:defRPr sz="2400" b="0" i="0">
                <a:solidFill>
                  <a:schemeClr val="bg1"/>
                </a:solidFill>
                <a:latin typeface="Gotham-Book"/>
                <a:cs typeface="Gotham-Book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 descr="Redleaf_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1180" y="6144768"/>
            <a:ext cx="971140" cy="548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6324600"/>
            <a:ext cx="2133600" cy="365125"/>
          </a:xfrm>
        </p:spPr>
        <p:txBody>
          <a:bodyPr anchor="ctr"/>
          <a:lstStyle>
            <a:lvl1pPr algn="l">
              <a:defRPr/>
            </a:lvl1pPr>
          </a:lstStyle>
          <a:p>
            <a:fld id="{E65CEEB6-D1C0-49BF-B8C9-9CEBBBBB62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7891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 anchor="t">
            <a:normAutofit/>
          </a:bodyPr>
          <a:lstStyle>
            <a:lvl1pPr algn="l">
              <a:defRPr sz="2400" b="0" i="0">
                <a:solidFill>
                  <a:srgbClr val="FFFFFF"/>
                </a:solidFill>
                <a:latin typeface="Gotham-Book"/>
                <a:cs typeface="Gotham-Book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>
          <a:xfrm>
            <a:off x="914400" y="6324600"/>
            <a:ext cx="5105400" cy="365125"/>
          </a:xfrm>
        </p:spPr>
        <p:txBody>
          <a:bodyPr/>
          <a:lstStyle>
            <a:lvl1pPr algn="l">
              <a:defRPr lang="en-US" sz="1200" i="1" dirty="0" smtClean="0">
                <a:solidFill>
                  <a:srgbClr val="FF0000"/>
                </a:solidFill>
                <a:cs typeface="Helvetica"/>
              </a:defRPr>
            </a:lvl1pPr>
          </a:lstStyle>
          <a:p>
            <a:r>
              <a:rPr lang="en-US"/>
              <a:t>DRAFT &amp; CONFIDENTIAL</a:t>
            </a:r>
          </a:p>
        </p:txBody>
      </p:sp>
      <p:pic>
        <p:nvPicPr>
          <p:cNvPr id="11" name="Picture 10" descr="Redleaf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51180" y="6144768"/>
            <a:ext cx="971140" cy="548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A5EE2-F02E-40FC-8E01-F7635A3F1FD4}" type="datetime1">
              <a:rPr lang="en-US" smtClean="0"/>
              <a:pPr/>
              <a:t>10/10/2012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C6DB-EA35-4A36-B263-C783DA589ED1}" type="datetime1">
              <a:rPr lang="en-US" smtClean="0"/>
              <a:pPr/>
              <a:t>10/10/2012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3A81-9324-46B1-886F-90B4E9B3C333}" type="datetime1">
              <a:rPr lang="en-US" smtClean="0"/>
              <a:pPr/>
              <a:t>10/10/2012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431C-F937-4CFB-8355-7C2D51251A07}" type="datetime1">
              <a:rPr lang="en-US" smtClean="0"/>
              <a:pPr/>
              <a:t>10/10/2012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3976BB-9649-48D6-AD91-62677FDFA68C}" type="datetime1">
              <a:rPr lang="en-US" smtClean="0"/>
              <a:pPr/>
              <a:t>10/10/2012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4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E65CEEB6-D1C0-49BF-B8C9-9CEBBBBB62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584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25A35-5AAD-474D-A361-0B106CD8A6EC}" type="datetime1">
              <a:rPr lang="en-US" smtClean="0"/>
              <a:pPr/>
              <a:t>10/10/2012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CEEB6-D1C0-49BF-B8C9-9CEBBBBB6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0" r:id="rId3"/>
    <p:sldLayoutId id="2147483656" r:id="rId4"/>
    <p:sldLayoutId id="2147483657" r:id="rId5"/>
    <p:sldLayoutId id="2147483658" r:id="rId6"/>
    <p:sldLayoutId id="2147483659" r:id="rId7"/>
    <p:sldLayoutId id="2147483661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10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33595" y="2743200"/>
            <a:ext cx="3657600" cy="2468880"/>
          </a:xfrm>
          <a:prstGeom prst="rect">
            <a:avLst/>
          </a:prstGeom>
          <a:solidFill>
            <a:schemeClr val="bg1"/>
          </a:solidFill>
          <a:ln>
            <a:solidFill>
              <a:srgbClr val="78915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304800"/>
            <a:ext cx="8686800" cy="2123658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tham-Book"/>
                <a:cs typeface="Gotham-Book"/>
              </a:rPr>
              <a:t>A NEW VISION FOR HIGHLAND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Gotham-Book"/>
                <a:cs typeface="Gotham-Book"/>
              </a:rPr>
              <a:t>Transforming a Retail Center into a Center of Excellence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cs typeface="Helvetica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latin typeface="+mj-lt"/>
                <a:cs typeface="Helvetica"/>
              </a:rPr>
            </a:br>
            <a:r>
              <a:rPr lang="en-US" sz="2400" b="1" dirty="0" smtClean="0">
                <a:solidFill>
                  <a:srgbClr val="000000"/>
                </a:solidFill>
                <a:latin typeface="+mj-lt"/>
                <a:cs typeface="Helvetica"/>
              </a:rPr>
              <a:t/>
            </a:r>
            <a:br>
              <a:rPr lang="en-US" sz="2400" b="1" dirty="0" smtClean="0">
                <a:solidFill>
                  <a:srgbClr val="000000"/>
                </a:solidFill>
                <a:latin typeface="+mj-lt"/>
                <a:cs typeface="Helvetica"/>
              </a:rPr>
            </a:br>
            <a:endParaRPr lang="en-US" sz="2400" b="1" dirty="0" smtClean="0">
              <a:solidFill>
                <a:srgbClr val="000000"/>
              </a:solidFill>
              <a:latin typeface="+mj-lt"/>
              <a:cs typeface="Helvetica"/>
            </a:endParaRPr>
          </a:p>
          <a:p>
            <a:pPr algn="ctr"/>
            <a:r>
              <a:rPr lang="en-US" sz="2400" b="1" i="1" dirty="0" smtClean="0">
                <a:solidFill>
                  <a:srgbClr val="789151"/>
                </a:solidFill>
                <a:latin typeface="Gotham-Book"/>
                <a:cs typeface="Gotham-Book"/>
              </a:rPr>
              <a:t>Project Overview – October 2012</a:t>
            </a:r>
          </a:p>
        </p:txBody>
      </p:sp>
      <p:pic>
        <p:nvPicPr>
          <p:cNvPr id="7" name="Content Placeholder 3" descr="HighlandMall_Sketch_10.4.1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1035" r="3975" b="23451"/>
          <a:stretch/>
        </p:blipFill>
        <p:spPr>
          <a:xfrm>
            <a:off x="4648200" y="3124200"/>
            <a:ext cx="3581400" cy="1841500"/>
          </a:xfrm>
          <a:prstGeom prst="rect">
            <a:avLst/>
          </a:prstGeom>
        </p:spPr>
      </p:pic>
      <p:pic>
        <p:nvPicPr>
          <p:cNvPr id="11" name="Picture 10" descr="Highland Location Aeri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743200"/>
            <a:ext cx="3657600" cy="250216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 descr="C:\Documents and Settings\Bryan\Desktop\RedLeaf\Highland Mall\Example Projects\Town and Gown Projects\South Campus Gateway at OSU\SouthCampusGateway_6.JPG"/>
          <p:cNvPicPr/>
          <p:nvPr/>
        </p:nvPicPr>
        <p:blipFill>
          <a:blip r:embed="rId3" cstate="print"/>
          <a:srcRect l="360" t="11667" b="15964"/>
          <a:stretch>
            <a:fillRect/>
          </a:stretch>
        </p:blipFill>
        <p:spPr bwMode="auto">
          <a:xfrm>
            <a:off x="380999" y="1143000"/>
            <a:ext cx="4507199" cy="2438400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9" name="Title 10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Models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| Mixed-Use,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 Education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Projects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OSU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South Campus Gateway, Columbus, Ohio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-Book"/>
              <a:ea typeface="+mj-ea"/>
              <a:cs typeface="Gotham-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29200" y="1143000"/>
            <a:ext cx="381000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1500" dirty="0">
                <a:latin typeface="Gotham-Book"/>
                <a:cs typeface="Gotham-Book"/>
              </a:rPr>
              <a:t>Formerly a run-down part of town on seven acres near student housing and entertainment</a:t>
            </a:r>
          </a:p>
          <a:p>
            <a:pPr marL="228600" indent="-228600">
              <a:buFont typeface="Arial"/>
              <a:buChar char="•"/>
            </a:pPr>
            <a:endParaRPr lang="en-US" sz="1500" dirty="0">
              <a:latin typeface="Gotham-Book"/>
              <a:cs typeface="Gotham-Book"/>
            </a:endParaRPr>
          </a:p>
          <a:p>
            <a:pPr marL="228600" indent="-228600">
              <a:buFont typeface="Arial"/>
              <a:buChar char="•"/>
            </a:pPr>
            <a:r>
              <a:rPr lang="en-US" sz="1500" dirty="0">
                <a:latin typeface="Gotham-Book"/>
                <a:cs typeface="Gotham-Book"/>
              </a:rPr>
              <a:t>OSU wanted to improve</a:t>
            </a:r>
            <a:r>
              <a:rPr lang="en-US" sz="1500" dirty="0" smtClean="0">
                <a:latin typeface="Gotham-Book"/>
                <a:cs typeface="Gotham-Book"/>
              </a:rPr>
              <a:t> the neighborhood </a:t>
            </a:r>
            <a:r>
              <a:rPr lang="en-US" sz="1500" dirty="0">
                <a:latin typeface="Gotham-Book"/>
                <a:cs typeface="Gotham-Book"/>
              </a:rPr>
              <a:t>around campus</a:t>
            </a:r>
            <a:r>
              <a:rPr lang="en-US" sz="1500" dirty="0" smtClean="0">
                <a:latin typeface="Gotham-Book"/>
                <a:cs typeface="Gotham-Book"/>
              </a:rPr>
              <a:t> and the </a:t>
            </a:r>
            <a:r>
              <a:rPr lang="en-US" sz="1500" dirty="0">
                <a:latin typeface="Gotham-Book"/>
                <a:cs typeface="Gotham-Book"/>
              </a:rPr>
              <a:t>stature of </a:t>
            </a:r>
            <a:r>
              <a:rPr lang="en-US" sz="1500" dirty="0" smtClean="0">
                <a:latin typeface="Gotham-Book"/>
                <a:cs typeface="Gotham-Book"/>
              </a:rPr>
              <a:t>the university</a:t>
            </a:r>
            <a:endParaRPr lang="en-US" sz="1500" dirty="0">
              <a:latin typeface="Gotham-Book"/>
              <a:cs typeface="Gotham-Book"/>
            </a:endParaRPr>
          </a:p>
          <a:p>
            <a:pPr marL="228600" indent="-228600">
              <a:buFont typeface="Arial"/>
              <a:buChar char="•"/>
            </a:pPr>
            <a:endParaRPr lang="en-US" sz="1500" dirty="0">
              <a:latin typeface="Gotham-Book"/>
              <a:cs typeface="Gotham-Book"/>
            </a:endParaRPr>
          </a:p>
          <a:p>
            <a:pPr marL="228600" indent="-228600">
              <a:buFont typeface="Arial"/>
              <a:buChar char="•"/>
            </a:pPr>
            <a:r>
              <a:rPr lang="en-US" sz="1500" dirty="0">
                <a:latin typeface="Gotham-Book"/>
                <a:cs typeface="Gotham-Book"/>
              </a:rPr>
              <a:t>OSU, City of Columbus formed nonprofit Campus Partners to acquire and redevelop the urban environment near campus</a:t>
            </a:r>
          </a:p>
          <a:p>
            <a:pPr marL="228600" indent="-228600">
              <a:buFont typeface="Arial"/>
              <a:buChar char="•"/>
            </a:pPr>
            <a:endParaRPr lang="en-US" sz="1500" dirty="0">
              <a:latin typeface="Gotham-Book"/>
              <a:cs typeface="Gotham-Book"/>
            </a:endParaRPr>
          </a:p>
          <a:p>
            <a:pPr marL="228600" indent="-228600">
              <a:buFont typeface="Arial"/>
              <a:buChar char="•"/>
            </a:pPr>
            <a:r>
              <a:rPr lang="en-US" sz="1500" dirty="0">
                <a:latin typeface="Gotham-Book"/>
                <a:cs typeface="Gotham-Book"/>
              </a:rPr>
              <a:t>South Campus Gateway covers 550,000 total </a:t>
            </a:r>
            <a:r>
              <a:rPr lang="en-US" sz="1500" dirty="0" err="1">
                <a:latin typeface="Gotham-Book"/>
                <a:cs typeface="Gotham-Book"/>
              </a:rPr>
              <a:t>sf</a:t>
            </a:r>
            <a:r>
              <a:rPr lang="en-US" sz="1500" dirty="0">
                <a:latin typeface="Gotham-Book"/>
                <a:cs typeface="Gotham-Book"/>
              </a:rPr>
              <a:t> of retail, office, housing, parking garage and movie theater</a:t>
            </a:r>
          </a:p>
          <a:p>
            <a:pPr marL="228600" indent="-228600">
              <a:buFont typeface="Arial"/>
              <a:buChar char="•"/>
            </a:pPr>
            <a:endParaRPr lang="en-US" sz="1500" dirty="0">
              <a:latin typeface="Gotham-Book"/>
              <a:cs typeface="Gotham-Book"/>
            </a:endParaRPr>
          </a:p>
          <a:p>
            <a:pPr marL="228600" indent="-228600">
              <a:buFont typeface="Arial"/>
              <a:buChar char="•"/>
            </a:pPr>
            <a:r>
              <a:rPr lang="en-US" sz="1500" dirty="0">
                <a:latin typeface="Gotham-Book"/>
                <a:cs typeface="Gotham-Book"/>
              </a:rPr>
              <a:t>Improved streetscape and landscaping for student traffic</a:t>
            </a:r>
          </a:p>
        </p:txBody>
      </p:sp>
      <p:pic>
        <p:nvPicPr>
          <p:cNvPr id="14" name="Picture 13" descr="C:\Documents and Settings\Bryan\Desktop\RedLeaf\Highland Mall\Example Projects\Town and Gown Projects\South Campus Gateway at OSU\SouthCampusGateway_3.jpg"/>
          <p:cNvPicPr/>
          <p:nvPr/>
        </p:nvPicPr>
        <p:blipFill>
          <a:blip r:embed="rId4" cstate="print"/>
          <a:srcRect l="1700" t="2767" b="1976"/>
          <a:stretch>
            <a:fillRect/>
          </a:stretch>
        </p:blipFill>
        <p:spPr bwMode="auto">
          <a:xfrm>
            <a:off x="762000" y="3429000"/>
            <a:ext cx="3843635" cy="26670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5" name="Picture 14" descr="C:\Documents and Settings\Bryan\Desktop\RedLeaf\Highland Mall\Financing Options\Town and Gown Projects\Science + Technology Park Johns Hopkins\Johns Hopkins 855wolfe.jpg"/>
          <p:cNvPicPr/>
          <p:nvPr/>
        </p:nvPicPr>
        <p:blipFill>
          <a:blip r:embed="rId3" cstate="print"/>
          <a:srcRect l="4848"/>
          <a:stretch>
            <a:fillRect/>
          </a:stretch>
        </p:blipFill>
        <p:spPr bwMode="auto">
          <a:xfrm>
            <a:off x="457199" y="1143000"/>
            <a:ext cx="425862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Documents and Settings\Bryan\Desktop\RedLeaf\Highland Mall\Financing Options\Town and Gown Projects\Science + Technology Park Johns Hopkins\Johns Hopkins 929_1.png"/>
          <p:cNvPicPr/>
          <p:nvPr/>
        </p:nvPicPr>
        <p:blipFill>
          <a:blip r:embed="rId4" cstate="print"/>
          <a:srcRect l="1086" t="2394" r="3620"/>
          <a:stretch>
            <a:fillRect/>
          </a:stretch>
        </p:blipFill>
        <p:spPr bwMode="auto">
          <a:xfrm>
            <a:off x="1219200" y="3733800"/>
            <a:ext cx="3109595" cy="2425700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9" name="Title 10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Gotham-Book"/>
                <a:cs typeface="Gotham-Book"/>
              </a:rPr>
              <a:t>Models </a:t>
            </a:r>
            <a:r>
              <a:rPr lang="en-US" sz="2400" dirty="0" smtClean="0">
                <a:solidFill>
                  <a:schemeClr val="bg1"/>
                </a:solidFill>
                <a:latin typeface="Gotham-Book"/>
                <a:cs typeface="Gotham-Book"/>
              </a:rPr>
              <a:t>| Mixed-Use, Education Projects</a:t>
            </a: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Light"/>
                <a:ea typeface="+mj-ea"/>
                <a:cs typeface="Gotham-Light"/>
              </a:rPr>
              <a:t/>
            </a:r>
            <a:br>
              <a:rPr kumimoji="0" lang="en-US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Light"/>
                <a:ea typeface="+mj-ea"/>
                <a:cs typeface="Gotham-Light"/>
              </a:rPr>
            </a:br>
            <a:r>
              <a:rPr lang="en-US" sz="1600" dirty="0">
                <a:solidFill>
                  <a:schemeClr val="bg1"/>
                </a:solidFill>
                <a:latin typeface="Gotham-Book"/>
                <a:cs typeface="Gotham-Book"/>
              </a:rPr>
              <a:t>Science + Technology Park, Johns Hopkins, Baltimore </a:t>
            </a: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Light"/>
                <a:ea typeface="+mj-ea"/>
                <a:cs typeface="Gotham-Light"/>
              </a:rPr>
              <a:t/>
            </a:r>
            <a:br>
              <a:rPr kumimoji="0" lang="en-US" sz="24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Light"/>
                <a:ea typeface="+mj-ea"/>
                <a:cs typeface="Gotham-Light"/>
              </a:rPr>
            </a:b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-Light"/>
              <a:ea typeface="+mj-ea"/>
              <a:cs typeface="Gotham-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29200" y="1143000"/>
            <a:ext cx="3810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en-US" sz="1600">
                <a:latin typeface="Gotham-Book"/>
                <a:cs typeface="Gotham-Book"/>
              </a:rPr>
              <a:t>31-acre research and office park</a:t>
            </a:r>
          </a:p>
          <a:p>
            <a:pPr marL="177800" indent="-177800">
              <a:buFont typeface="Arial"/>
              <a:buChar char="•"/>
            </a:pPr>
            <a:endParaRPr lang="en-US" sz="160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600">
                <a:latin typeface="Gotham-Book"/>
                <a:cs typeface="Gotham-Book"/>
              </a:rPr>
              <a:t>1.1 million sf of lab and office space planned in multiple buildings – the first building is complete</a:t>
            </a:r>
          </a:p>
          <a:p>
            <a:pPr marL="177800" indent="-177800">
              <a:buFont typeface="Arial"/>
              <a:buChar char="•"/>
            </a:pPr>
            <a:endParaRPr lang="en-US" sz="160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600">
                <a:latin typeface="Gotham-Book"/>
                <a:cs typeface="Gotham-Book"/>
              </a:rPr>
              <a:t>Also planned are 2,200 residences, retail space, school, park and structured parking</a:t>
            </a:r>
          </a:p>
          <a:p>
            <a:pPr marL="177800" indent="-177800">
              <a:buFont typeface="Arial"/>
              <a:buChar char="•"/>
            </a:pPr>
            <a:endParaRPr lang="en-US" sz="160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600">
                <a:latin typeface="Gotham-Book"/>
                <a:cs typeface="Gotham-Book"/>
              </a:rPr>
              <a:t>Part of a larger 88-acre East Baltimore effort to demolish distressed neighborhood and create mixed-income residential community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4" name="Picture 13" descr="C:\Documents and Settings\Bryan\Desktop\RedLeaf\Highland Mall\Financing Options\Town and Gown Projects\Harper Court Univ of Chicago\harpercourt_project 7.jpg"/>
          <p:cNvPicPr/>
          <p:nvPr/>
        </p:nvPicPr>
        <p:blipFill>
          <a:blip r:embed="rId3" cstate="print"/>
          <a:srcRect l="488" r="1367"/>
          <a:stretch>
            <a:fillRect/>
          </a:stretch>
        </p:blipFill>
        <p:spPr bwMode="auto">
          <a:xfrm>
            <a:off x="457200" y="1143000"/>
            <a:ext cx="336185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Documents and Settings\Bryan\Desktop\RedLeaf\Highland Mall\Financing Options\Town and Gown Projects\Harper Court Univ of Chicago\harpercourt_project 2.jpg"/>
          <p:cNvPicPr/>
          <p:nvPr/>
        </p:nvPicPr>
        <p:blipFill>
          <a:blip r:embed="rId4" cstate="print"/>
          <a:srcRect b="18000"/>
          <a:stretch>
            <a:fillRect/>
          </a:stretch>
        </p:blipFill>
        <p:spPr bwMode="auto">
          <a:xfrm>
            <a:off x="457200" y="4005780"/>
            <a:ext cx="4267200" cy="1937820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9" name="Title 10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Models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| Mixed-Use,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 Education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Projects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Harper Court, near University of Chicago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-Book"/>
              <a:ea typeface="+mj-ea"/>
              <a:cs typeface="Gotham-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29200" y="1143000"/>
            <a:ext cx="38100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en-US" sz="1500" dirty="0">
                <a:latin typeface="Gotham-Book"/>
                <a:cs typeface="Gotham-Book"/>
              </a:rPr>
              <a:t>University purchased the 3.3-acre property, containing shopping center</a:t>
            </a:r>
            <a:endParaRPr lang="en-US" sz="1500" dirty="0" smtClean="0">
              <a:latin typeface="Gotham-Book"/>
              <a:cs typeface="Gotham-Book"/>
            </a:endParaRPr>
          </a:p>
          <a:p>
            <a:pPr marL="177800" indent="-177800"/>
            <a:endParaRPr lang="en-US" sz="1500" dirty="0" smtClean="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500" dirty="0">
                <a:latin typeface="Gotham-Book"/>
                <a:cs typeface="Gotham-Book"/>
              </a:rPr>
              <a:t>Project is part of the 53</a:t>
            </a:r>
            <a:r>
              <a:rPr lang="en-US" sz="1500" baseline="30000" dirty="0">
                <a:latin typeface="Gotham-Book"/>
                <a:cs typeface="Gotham-Book"/>
              </a:rPr>
              <a:t>rd</a:t>
            </a:r>
            <a:r>
              <a:rPr lang="en-US" sz="1500" dirty="0">
                <a:latin typeface="Gotham-Book"/>
                <a:cs typeface="Gotham-Book"/>
              </a:rPr>
              <a:t> Street TIF, will receive $23+ million for infrastructure, other public improvements</a:t>
            </a:r>
          </a:p>
          <a:p>
            <a:pPr marL="177800" indent="-177800">
              <a:buFont typeface="Arial"/>
              <a:buChar char="•"/>
            </a:pPr>
            <a:endParaRPr lang="en-US" sz="1500" dirty="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500" dirty="0">
                <a:latin typeface="Gotham-Book"/>
                <a:cs typeface="Gotham-Book"/>
              </a:rPr>
              <a:t>Planned as a 1.1 million </a:t>
            </a:r>
            <a:r>
              <a:rPr lang="en-US" sz="1500" dirty="0" err="1">
                <a:latin typeface="Gotham-Book"/>
                <a:cs typeface="Gotham-Book"/>
              </a:rPr>
              <a:t>sf</a:t>
            </a:r>
            <a:r>
              <a:rPr lang="en-US" sz="1500" dirty="0">
                <a:latin typeface="Gotham-Book"/>
                <a:cs typeface="Gotham-Book"/>
              </a:rPr>
              <a:t> redevelopment in two phases: office and retail space, residential units, a hotel and structured parking</a:t>
            </a:r>
          </a:p>
          <a:p>
            <a:pPr marL="177800" indent="-177800">
              <a:buFont typeface="Arial"/>
              <a:buChar char="•"/>
            </a:pPr>
            <a:endParaRPr lang="en-US" sz="1500" dirty="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500" dirty="0">
                <a:latin typeface="Gotham-Book"/>
                <a:cs typeface="Gotham-Book"/>
              </a:rPr>
              <a:t>Phase I under construction now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24600" y="35052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E:\LAPTOP BACKUP\RedLeaf Desktop Folder\RedLeaf\Highland Mall\Example Projects\City Centre\City Centre 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19200"/>
            <a:ext cx="4291992" cy="296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E:\LAPTOP BACKUP\RedLeaf Desktop Folder\RedLeaf\Highland Mall\Example Projects\City Centre\City Centre 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86200"/>
            <a:ext cx="3276600" cy="2181019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6" name="Title 10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Models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| Mall Redevelopment Project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CityCentre, Houston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-Book"/>
              <a:ea typeface="+mj-ea"/>
              <a:cs typeface="Gotham-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1143000"/>
            <a:ext cx="3810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sz="1600">
                <a:latin typeface="Gotham-Book"/>
                <a:cs typeface="Gotham-Book"/>
              </a:rPr>
              <a:t>Built on 37-acre site of former Town &amp; Country Mall </a:t>
            </a:r>
          </a:p>
          <a:p>
            <a:pPr marL="169863" indent="-169863">
              <a:buFont typeface="Arial"/>
              <a:buChar char="•"/>
            </a:pPr>
            <a:endParaRPr lang="en-US" sz="1600">
              <a:latin typeface="Gotham-Book"/>
              <a:cs typeface="Gotham-Book"/>
            </a:endParaRPr>
          </a:p>
          <a:p>
            <a:pPr marL="169863" indent="-169863">
              <a:buFont typeface="Arial"/>
              <a:buChar char="•"/>
            </a:pPr>
            <a:r>
              <a:rPr lang="en-US" sz="1600">
                <a:latin typeface="Gotham-Book"/>
                <a:cs typeface="Gotham-Book"/>
              </a:rPr>
              <a:t>Redeveloped as a walkable, mixed-use community using existing structured parking </a:t>
            </a:r>
          </a:p>
          <a:p>
            <a:pPr marL="169863" indent="-169863">
              <a:buFont typeface="Arial"/>
              <a:buChar char="•"/>
            </a:pPr>
            <a:endParaRPr lang="en-US" sz="1600">
              <a:latin typeface="Gotham-Book"/>
              <a:cs typeface="Gotham-Book"/>
            </a:endParaRPr>
          </a:p>
          <a:p>
            <a:pPr marL="169863" indent="-169863">
              <a:buFont typeface="Arial"/>
              <a:buChar char="•"/>
            </a:pPr>
            <a:r>
              <a:rPr lang="en-US" sz="1600">
                <a:latin typeface="Gotham-Book"/>
                <a:cs typeface="Gotham-Book"/>
              </a:rPr>
              <a:t>1.8 million square feet of development underway:</a:t>
            </a:r>
          </a:p>
          <a:p>
            <a:pPr marL="169863" indent="-169863">
              <a:buFont typeface="Arial"/>
              <a:buChar char="•"/>
            </a:pPr>
            <a:endParaRPr lang="en-US" sz="1600">
              <a:latin typeface="Gotham-Book"/>
              <a:cs typeface="Gotham-Book"/>
            </a:endParaRPr>
          </a:p>
          <a:p>
            <a:pPr marL="169863" indent="-169863"/>
            <a:r>
              <a:rPr lang="en-US" sz="1600">
                <a:latin typeface="Gotham-Book"/>
                <a:cs typeface="Gotham-Book"/>
              </a:rPr>
              <a:t>   - 425,000 sf of office space</a:t>
            </a:r>
          </a:p>
          <a:p>
            <a:pPr marL="169863" indent="-169863"/>
            <a:r>
              <a:rPr lang="en-US" sz="1600">
                <a:latin typeface="Gotham-Book"/>
                <a:cs typeface="Gotham-Book"/>
              </a:rPr>
              <a:t>   - 400,00 sf of retail, restaurants  </a:t>
            </a:r>
            <a:br>
              <a:rPr lang="en-US" sz="1600">
                <a:latin typeface="Gotham-Book"/>
                <a:cs typeface="Gotham-Book"/>
              </a:rPr>
            </a:br>
            <a:r>
              <a:rPr lang="en-US" sz="1600">
                <a:latin typeface="Gotham-Book"/>
                <a:cs typeface="Gotham-Book"/>
              </a:rPr>
              <a:t>   and entertainment</a:t>
            </a:r>
          </a:p>
          <a:p>
            <a:pPr marL="169863" indent="-169863"/>
            <a:r>
              <a:rPr lang="en-US" sz="1600">
                <a:latin typeface="Gotham-Book"/>
                <a:cs typeface="Gotham-Book"/>
              </a:rPr>
              <a:t>   - 149,000 sf fitness center</a:t>
            </a:r>
          </a:p>
          <a:p>
            <a:pPr marL="169863" indent="-169863"/>
            <a:r>
              <a:rPr lang="en-US" sz="1600">
                <a:latin typeface="Gotham-Book"/>
                <a:cs typeface="Gotham-Book"/>
              </a:rPr>
              <a:t>   - 600+ residential units, including </a:t>
            </a:r>
            <a:br>
              <a:rPr lang="en-US" sz="1600">
                <a:latin typeface="Gotham-Book"/>
                <a:cs typeface="Gotham-Book"/>
              </a:rPr>
            </a:br>
            <a:r>
              <a:rPr lang="en-US" sz="1600">
                <a:latin typeface="Gotham-Book"/>
                <a:cs typeface="Gotham-Book"/>
              </a:rPr>
              <a:t>   some for-sale townhomes</a:t>
            </a:r>
          </a:p>
          <a:p>
            <a:pPr marL="169863" indent="-169863"/>
            <a:r>
              <a:rPr lang="en-US" sz="1600">
                <a:latin typeface="Gotham-Book"/>
                <a:cs typeface="Gotham-Book"/>
              </a:rPr>
              <a:t>   - 255 room luxury hotel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Models </a:t>
            </a:r>
            <a:r>
              <a:rPr lang="en-US" dirty="0" smtClean="0">
                <a:solidFill>
                  <a:schemeClr val="bg1"/>
                </a:solidFill>
              </a:rPr>
              <a:t>| Mall Reuse Project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1800" dirty="0" smtClean="0"/>
              <a:t>Vanderbilt Health at One Hundred Oaks, Nashville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1143000"/>
            <a:ext cx="3810000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 Nashville’s first enclosed shopping mall, opened in 1967</a:t>
            </a:r>
          </a:p>
          <a:p>
            <a:pPr marL="177800" indent="-177800">
              <a:buFont typeface="Arial"/>
              <a:buChar char="•"/>
            </a:pPr>
            <a:endParaRPr lang="en-US" sz="1600" dirty="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 56 acres and 888,000 sf</a:t>
            </a:r>
          </a:p>
          <a:p>
            <a:pPr marL="177800" indent="-177800">
              <a:buFont typeface="Arial"/>
              <a:buChar char="•"/>
            </a:pPr>
            <a:endParaRPr lang="en-US" sz="1600" dirty="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 Nearby Vanderbilt entered into partnership with redeveloper in 2007 after period of decline</a:t>
            </a:r>
          </a:p>
          <a:p>
            <a:pPr marL="177800" indent="-177800">
              <a:buFont typeface="Arial"/>
              <a:buChar char="•"/>
            </a:pPr>
            <a:endParaRPr lang="en-US" sz="1600" dirty="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 Leased 436,000 </a:t>
            </a:r>
            <a:r>
              <a:rPr lang="en-US" sz="1600" dirty="0" err="1">
                <a:latin typeface="Gotham-Book"/>
                <a:cs typeface="Gotham-Book"/>
              </a:rPr>
              <a:t>sf</a:t>
            </a:r>
            <a:r>
              <a:rPr lang="en-US" sz="1600" dirty="0">
                <a:latin typeface="Gotham-Book"/>
                <a:cs typeface="Gotham-Book"/>
              </a:rPr>
              <a:t> on upper level with right to purchase entire property</a:t>
            </a:r>
          </a:p>
          <a:p>
            <a:pPr marL="177800" indent="-177800">
              <a:buFont typeface="Arial"/>
              <a:buChar char="•"/>
            </a:pPr>
            <a:endParaRPr lang="en-US" sz="1600" dirty="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 Developer improved shell and site work, university improved interior</a:t>
            </a:r>
          </a:p>
          <a:p>
            <a:pPr marL="177800" indent="-177800">
              <a:buFont typeface="Arial"/>
              <a:buChar char="•"/>
            </a:pPr>
            <a:endParaRPr lang="en-US" sz="1600" dirty="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 Most retailers are still located on ground level of mall and remained open during redevelopment</a:t>
            </a:r>
          </a:p>
        </p:txBody>
      </p:sp>
      <p:pic>
        <p:nvPicPr>
          <p:cNvPr id="16" name="Picture 15" descr="C:\Documents and Settings\Bryan\Desktop\RedLeaf\Highland Mall\Example Projects\Town and Gown Projects\100 Oaks Mall - Vanderbilt\One Hundred Oaks-1b.jpg"/>
          <p:cNvPicPr/>
          <p:nvPr/>
        </p:nvPicPr>
        <p:blipFill>
          <a:blip r:embed="rId3" cstate="print"/>
          <a:srcRect l="18687" t="7453" r="6568" b="1761"/>
          <a:stretch>
            <a:fillRect/>
          </a:stretch>
        </p:blipFill>
        <p:spPr bwMode="auto">
          <a:xfrm>
            <a:off x="457200" y="1143000"/>
            <a:ext cx="3962400" cy="3180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l="4931" r="4506"/>
          <a:stretch>
            <a:fillRect/>
          </a:stretch>
        </p:blipFill>
        <p:spPr bwMode="auto">
          <a:xfrm>
            <a:off x="914400" y="4049774"/>
            <a:ext cx="3162300" cy="2122426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24600" y="35052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7" name="Picture 16" descr="C:\Documents and Settings\Bryan\Desktop\RedLeaf\Highland Mall\Example Projects\Mall Projects\Rackspace\Rack_Space 8.jpg"/>
          <p:cNvPicPr/>
          <p:nvPr/>
        </p:nvPicPr>
        <p:blipFill>
          <a:blip r:embed="rId3" cstate="print"/>
          <a:srcRect t="9825" b="8070"/>
          <a:stretch>
            <a:fillRect/>
          </a:stretch>
        </p:blipFill>
        <p:spPr bwMode="auto">
          <a:xfrm>
            <a:off x="457200" y="1219200"/>
            <a:ext cx="4086225" cy="222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le 10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Models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| Mall Reuse,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 Redevelopment Project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Rackspace Headquarters, San Antonio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-Book"/>
              <a:ea typeface="+mj-ea"/>
              <a:cs typeface="Gotham-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9200" y="1143000"/>
            <a:ext cx="3810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Originally a 1.2 million </a:t>
            </a:r>
            <a:r>
              <a:rPr lang="en-US" sz="1600" dirty="0" err="1">
                <a:latin typeface="Gotham-Book"/>
                <a:cs typeface="Gotham-Book"/>
              </a:rPr>
              <a:t>sf</a:t>
            </a:r>
            <a:r>
              <a:rPr lang="en-US" sz="1600" dirty="0">
                <a:latin typeface="Gotham-Book"/>
                <a:cs typeface="Gotham-Book"/>
              </a:rPr>
              <a:t> mall</a:t>
            </a:r>
          </a:p>
          <a:p>
            <a:pPr marL="169863" indent="-169863">
              <a:buFont typeface="Arial"/>
              <a:buChar char="•"/>
            </a:pPr>
            <a:endParaRPr lang="en-US" sz="1600" dirty="0">
              <a:latin typeface="Gotham-Book"/>
              <a:cs typeface="Gotham-Book"/>
            </a:endParaRP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Opened in 1976; area </a:t>
            </a:r>
            <a:r>
              <a:rPr lang="en-US" sz="1600" dirty="0" smtClean="0">
                <a:latin typeface="Gotham-Book"/>
                <a:cs typeface="Gotham-Book"/>
              </a:rPr>
              <a:t>declined and mall closed </a:t>
            </a:r>
            <a:r>
              <a:rPr lang="en-US" sz="1600" dirty="0">
                <a:latin typeface="Gotham-Book"/>
                <a:cs typeface="Gotham-Book"/>
              </a:rPr>
              <a:t>in 2005</a:t>
            </a:r>
          </a:p>
          <a:p>
            <a:pPr marL="169863" indent="-169863">
              <a:buFont typeface="Arial"/>
              <a:buChar char="•"/>
            </a:pPr>
            <a:endParaRPr lang="en-US" sz="1600" dirty="0">
              <a:latin typeface="Gotham-Book"/>
              <a:cs typeface="Gotham-Book"/>
            </a:endParaRP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City of Windsor Park purchased property and struck relocation deal with Rackspace</a:t>
            </a:r>
          </a:p>
          <a:p>
            <a:pPr marL="169863" indent="-169863">
              <a:buFont typeface="Arial"/>
              <a:buChar char="•"/>
            </a:pPr>
            <a:endParaRPr lang="en-US" sz="1600" dirty="0">
              <a:latin typeface="Gotham-Book"/>
              <a:cs typeface="Gotham-Book"/>
            </a:endParaRP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Rackspace repurposed former mall buildings into corporate office space </a:t>
            </a:r>
          </a:p>
          <a:p>
            <a:pPr marL="169863" indent="-169863">
              <a:buFont typeface="Arial"/>
              <a:buChar char="•"/>
            </a:pPr>
            <a:endParaRPr lang="en-US" sz="1600" dirty="0">
              <a:latin typeface="Gotham-Book"/>
              <a:cs typeface="Gotham-Book"/>
            </a:endParaRP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To date, three phases completed with 2,500 employees </a:t>
            </a:r>
          </a:p>
          <a:p>
            <a:pPr marL="169863" indent="-169863">
              <a:buFont typeface="Arial"/>
              <a:buChar char="•"/>
            </a:pPr>
            <a:endParaRPr lang="en-US" sz="1600" dirty="0">
              <a:latin typeface="Gotham-Book"/>
              <a:cs typeface="Gotham-Book"/>
            </a:endParaRP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More phases planned to eventually accommodate 5,000 employees</a:t>
            </a:r>
          </a:p>
        </p:txBody>
      </p:sp>
      <p:pic>
        <p:nvPicPr>
          <p:cNvPr id="16" name="Picture 15" descr="C:\Documents and Settings\Bryan\Desktop\RedLeaf\Highland Mall\Example Projects\Mall Projects\Rackspace\Rack_Space 9.jpg"/>
          <p:cNvPicPr/>
          <p:nvPr/>
        </p:nvPicPr>
        <p:blipFill>
          <a:blip r:embed="rId4" cstate="print"/>
          <a:srcRect t="8754" b="3367"/>
          <a:stretch>
            <a:fillRect/>
          </a:stretch>
        </p:blipFill>
        <p:spPr bwMode="auto">
          <a:xfrm>
            <a:off x="713491" y="3352800"/>
            <a:ext cx="3629909" cy="2209800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:\Marketing Photos - Mueller\Samples\_MG_2712sdp.jpg"/>
          <p:cNvPicPr>
            <a:picLocks noChangeAspect="1" noChangeArrowheads="1"/>
          </p:cNvPicPr>
          <p:nvPr/>
        </p:nvPicPr>
        <p:blipFill>
          <a:blip r:embed="rId3" cstate="print"/>
          <a:srcRect l="4545"/>
          <a:stretch>
            <a:fillRect/>
          </a:stretch>
        </p:blipFill>
        <p:spPr bwMode="auto">
          <a:xfrm>
            <a:off x="5158491" y="3534571"/>
            <a:ext cx="1600200" cy="1117600"/>
          </a:xfrm>
          <a:prstGeom prst="rect">
            <a:avLst/>
          </a:prstGeom>
          <a:noFill/>
          <a:ln w="6350" cmpd="sng">
            <a:noFill/>
          </a:ln>
        </p:spPr>
      </p:pic>
      <p:pic>
        <p:nvPicPr>
          <p:cNvPr id="55299" name="Picture 3" descr="H:\Marketing Photos - Mueller\Samples\DCMCCT-Panorama1.jpg"/>
          <p:cNvPicPr>
            <a:picLocks noChangeAspect="1" noChangeArrowheads="1"/>
          </p:cNvPicPr>
          <p:nvPr/>
        </p:nvPicPr>
        <p:blipFill>
          <a:blip r:embed="rId4" cstate="print"/>
          <a:srcRect t="16962"/>
          <a:stretch>
            <a:fillRect/>
          </a:stretch>
        </p:blipFill>
        <p:spPr bwMode="auto">
          <a:xfrm>
            <a:off x="375920" y="4724401"/>
            <a:ext cx="6382771" cy="1456482"/>
          </a:xfrm>
          <a:prstGeom prst="rect">
            <a:avLst/>
          </a:prstGeom>
          <a:noFill/>
          <a:ln w="6350" cmpd="sng">
            <a:noFill/>
          </a:ln>
        </p:spPr>
      </p:pic>
      <p:pic>
        <p:nvPicPr>
          <p:cNvPr id="55301" name="Picture 5" descr="H:\Marketing Photos - Mueller\Samples\_MG_57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1891" y="2518571"/>
            <a:ext cx="3200400" cy="2133600"/>
          </a:xfrm>
          <a:prstGeom prst="rect">
            <a:avLst/>
          </a:prstGeom>
          <a:noFill/>
          <a:ln w="6350" cmpd="sng">
            <a:noFill/>
          </a:ln>
        </p:spPr>
      </p:pic>
      <p:pic>
        <p:nvPicPr>
          <p:cNvPr id="55302" name="Picture 6" descr="H:\Marketing Photos - Mueller\Samples\Night_01.jpg"/>
          <p:cNvPicPr>
            <a:picLocks noChangeAspect="1" noChangeArrowheads="1"/>
          </p:cNvPicPr>
          <p:nvPr/>
        </p:nvPicPr>
        <p:blipFill>
          <a:blip r:embed="rId6" cstate="print"/>
          <a:srcRect t="9593"/>
          <a:stretch>
            <a:fillRect/>
          </a:stretch>
        </p:blipFill>
        <p:spPr bwMode="auto">
          <a:xfrm>
            <a:off x="357891" y="994571"/>
            <a:ext cx="3505200" cy="1436227"/>
          </a:xfrm>
          <a:prstGeom prst="rect">
            <a:avLst/>
          </a:prstGeom>
          <a:noFill/>
          <a:ln w="6350" cmpd="sng">
            <a:noFill/>
          </a:ln>
        </p:spPr>
      </p:pic>
      <p:pic>
        <p:nvPicPr>
          <p:cNvPr id="55304" name="Picture 8" descr="H:\Marketing Photos - Mueller\Samples\_MG_60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58491" y="990600"/>
            <a:ext cx="3657600" cy="2442371"/>
          </a:xfrm>
          <a:prstGeom prst="rect">
            <a:avLst/>
          </a:prstGeom>
          <a:noFill/>
          <a:ln w="6350" cmpd="sng">
            <a:noFill/>
          </a:ln>
        </p:spPr>
      </p:pic>
      <p:pic>
        <p:nvPicPr>
          <p:cNvPr id="55305" name="Picture 9" descr="H:\Marketing Photos - Mueller\Samples\_MG_0178.jpg"/>
          <p:cNvPicPr>
            <a:picLocks noChangeAspect="1" noChangeArrowheads="1"/>
          </p:cNvPicPr>
          <p:nvPr/>
        </p:nvPicPr>
        <p:blipFill>
          <a:blip r:embed="rId8" cstate="print"/>
          <a:srcRect t="5047" b="22411"/>
          <a:stretch>
            <a:fillRect/>
          </a:stretch>
        </p:blipFill>
        <p:spPr bwMode="auto">
          <a:xfrm>
            <a:off x="6834891" y="3581400"/>
            <a:ext cx="2057400" cy="2133600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5306" name="Picture 10" descr="H:\Marketing Photos - Mueller\Samples\_MG_2132sdp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891" y="2513715"/>
            <a:ext cx="1447800" cy="2128932"/>
          </a:xfrm>
          <a:prstGeom prst="rect">
            <a:avLst/>
          </a:prstGeom>
          <a:noFill/>
          <a:ln w="6350" cmpd="sng">
            <a:noFill/>
          </a:ln>
        </p:spPr>
      </p:pic>
      <p:pic>
        <p:nvPicPr>
          <p:cNvPr id="14" name="Picture 1" descr="DSC00303.jpg"/>
          <p:cNvPicPr>
            <a:picLocks noChangeAspect="1"/>
          </p:cNvPicPr>
          <p:nvPr/>
        </p:nvPicPr>
        <p:blipFill>
          <a:blip r:embed="rId10" cstate="print"/>
          <a:srcRect l="46172" t="9091"/>
          <a:stretch>
            <a:fillRect/>
          </a:stretch>
        </p:blipFill>
        <p:spPr bwMode="auto">
          <a:xfrm>
            <a:off x="3939291" y="994571"/>
            <a:ext cx="1143000" cy="1447800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8" name="Title 8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Models </a:t>
            </a:r>
            <a:r>
              <a:rPr lang="en-US" dirty="0" smtClean="0">
                <a:solidFill>
                  <a:schemeClr val="bg1"/>
                </a:solidFill>
              </a:rPr>
              <a:t>| Austin Infill Projects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Mueller, Austin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8600" y="152400"/>
            <a:ext cx="80010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Development | </a:t>
            </a:r>
            <a:r>
              <a:rPr lang="en-US" sz="1900" dirty="0" smtClean="0">
                <a:solidFill>
                  <a:schemeClr val="bg1"/>
                </a:solidFill>
              </a:rPr>
              <a:t>Project Comparison Snapshot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49003" y="5788283"/>
            <a:ext cx="2000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89151"/>
                </a:solidFill>
                <a:latin typeface="Gotham-Book"/>
              </a:rPr>
              <a:t>Programs are approximate</a:t>
            </a:r>
            <a:endParaRPr lang="en-US" sz="1200" dirty="0">
              <a:solidFill>
                <a:srgbClr val="789151"/>
              </a:solidFill>
              <a:latin typeface="Gotham-Book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241792"/>
              </p:ext>
            </p:extLst>
          </p:nvPr>
        </p:nvGraphicFramePr>
        <p:xfrm>
          <a:off x="266699" y="2377440"/>
          <a:ext cx="8610602" cy="34290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230086"/>
                <a:gridCol w="484415"/>
                <a:gridCol w="745671"/>
                <a:gridCol w="1230086"/>
                <a:gridCol w="1230086"/>
                <a:gridCol w="1230086"/>
                <a:gridCol w="1230086"/>
                <a:gridCol w="1230086"/>
              </a:tblGrid>
              <a:tr h="274320">
                <a:tc>
                  <a:txBody>
                    <a:bodyPr/>
                    <a:lstStyle/>
                    <a:p>
                      <a:endParaRPr lang="en-US" sz="1050" b="0" dirty="0">
                        <a:solidFill>
                          <a:schemeClr val="tx1"/>
                        </a:solidFill>
                        <a:latin typeface="Gotham-Book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050" b="0" cap="all" baseline="0" dirty="0" smtClean="0">
                          <a:solidFill>
                            <a:schemeClr val="tx1"/>
                          </a:solidFill>
                          <a:latin typeface="Gotham-Book"/>
                          <a:cs typeface="Arial" pitchFamily="34" charset="0"/>
                        </a:rPr>
                        <a:t>Highland</a:t>
                      </a:r>
                      <a:endParaRPr lang="en-US" sz="1050" b="0" cap="all" baseline="0" dirty="0">
                        <a:solidFill>
                          <a:schemeClr val="tx1"/>
                        </a:solidFill>
                        <a:latin typeface="Gotham-Book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050" b="0" kern="1200" cap="all" baseline="0" dirty="0" smtClean="0">
                          <a:solidFill>
                            <a:schemeClr val="tx1"/>
                          </a:solidFill>
                          <a:latin typeface="Gotham-Book"/>
                          <a:ea typeface="+mn-ea"/>
                          <a:cs typeface="Arial" pitchFamily="34" charset="0"/>
                        </a:rPr>
                        <a:t>Green Water</a:t>
                      </a:r>
                      <a:endParaRPr lang="en-US" sz="1050" b="0" kern="1200" cap="all" baseline="0" dirty="0">
                        <a:solidFill>
                          <a:schemeClr val="tx1"/>
                        </a:solidFill>
                        <a:latin typeface="Gotham-Book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050" b="0" kern="1200" cap="all" baseline="0" dirty="0" err="1" smtClean="0">
                          <a:solidFill>
                            <a:schemeClr val="tx1"/>
                          </a:solidFill>
                          <a:latin typeface="Gotham-Book"/>
                          <a:ea typeface="+mn-ea"/>
                          <a:cs typeface="Arial" pitchFamily="34" charset="0"/>
                        </a:rPr>
                        <a:t>Seaholm</a:t>
                      </a:r>
                      <a:endParaRPr lang="en-US" sz="1050" b="0" kern="1200" cap="all" baseline="0" dirty="0">
                        <a:solidFill>
                          <a:schemeClr val="tx1"/>
                        </a:solidFill>
                        <a:latin typeface="Gotham-Book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050" b="0" kern="1200" cap="all" baseline="0" dirty="0" smtClean="0">
                          <a:solidFill>
                            <a:schemeClr val="tx1"/>
                          </a:solidFill>
                          <a:latin typeface="Gotham-Book"/>
                          <a:ea typeface="+mn-ea"/>
                          <a:cs typeface="Arial" pitchFamily="34" charset="0"/>
                        </a:rPr>
                        <a:t>Mueller</a:t>
                      </a:r>
                      <a:endParaRPr lang="en-US" sz="1050" b="0" kern="1200" cap="all" baseline="0" dirty="0">
                        <a:solidFill>
                          <a:schemeClr val="tx1"/>
                        </a:solidFill>
                        <a:latin typeface="Gotham-Book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050" b="0" kern="1200" cap="all" baseline="0" dirty="0" smtClean="0">
                          <a:solidFill>
                            <a:schemeClr val="tx1"/>
                          </a:solidFill>
                          <a:latin typeface="Gotham-Book"/>
                          <a:ea typeface="+mn-ea"/>
                          <a:cs typeface="Arial" pitchFamily="34" charset="0"/>
                        </a:rPr>
                        <a:t>University Park</a:t>
                      </a:r>
                      <a:endParaRPr lang="en-US" sz="1050" b="0" kern="1200" cap="all" baseline="0" dirty="0">
                        <a:solidFill>
                          <a:schemeClr val="tx1"/>
                        </a:solidFill>
                        <a:latin typeface="Gotham-Book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050" b="0" kern="1200" cap="all" baseline="0" dirty="0" smtClean="0">
                          <a:solidFill>
                            <a:schemeClr val="tx1"/>
                          </a:solidFill>
                          <a:latin typeface="Gotham-Book"/>
                          <a:ea typeface="+mn-ea"/>
                          <a:cs typeface="Arial" pitchFamily="34" charset="0"/>
                        </a:rPr>
                        <a:t>Domain</a:t>
                      </a:r>
                      <a:endParaRPr lang="en-US" sz="1050" b="0" kern="1200" cap="all" baseline="0" dirty="0">
                        <a:solidFill>
                          <a:schemeClr val="tx1"/>
                        </a:solidFill>
                        <a:latin typeface="Gotham-Book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Developer/Owner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ACC/</a:t>
                      </a:r>
                      <a:r>
                        <a:rPr lang="en-US" sz="1000" dirty="0" err="1" smtClean="0">
                          <a:latin typeface="Gotham-Book"/>
                          <a:cs typeface="Arial" pitchFamily="34" charset="0"/>
                        </a:rPr>
                        <a:t>RedLeaf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City of Austin/ Trammell</a:t>
                      </a:r>
                      <a:r>
                        <a:rPr lang="en-US" sz="1000" baseline="0" dirty="0" smtClean="0">
                          <a:latin typeface="Gotham-Book"/>
                          <a:cs typeface="Arial" pitchFamily="34" charset="0"/>
                        </a:rPr>
                        <a:t> Crow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City of Austin/ Southwest</a:t>
                      </a:r>
                      <a:r>
                        <a:rPr lang="en-US" sz="1000" baseline="0" dirty="0" smtClean="0">
                          <a:latin typeface="Gotham-Book"/>
                          <a:cs typeface="Arial" pitchFamily="34" charset="0"/>
                        </a:rPr>
                        <a:t> Strategies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marL="0" marR="731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City of Austin/ </a:t>
                      </a:r>
                      <a:r>
                        <a:rPr lang="en-US" sz="1000" dirty="0" err="1" smtClean="0">
                          <a:latin typeface="Gotham-Book"/>
                          <a:cs typeface="Arial" pitchFamily="34" charset="0"/>
                        </a:rPr>
                        <a:t>Catellus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Cypress Real Estate</a:t>
                      </a:r>
                      <a:r>
                        <a:rPr lang="en-US" sz="1000" baseline="0" dirty="0" smtClean="0">
                          <a:latin typeface="Gotham-Book"/>
                          <a:cs typeface="Arial" pitchFamily="34" charset="0"/>
                        </a:rPr>
                        <a:t> Advisors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Endeavor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Acres of Land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81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4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8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711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23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303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Institutional SF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1,300,000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1,900,000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Residential</a:t>
                      </a:r>
                      <a:r>
                        <a:rPr lang="en-US" sz="1000" baseline="0" dirty="0" smtClean="0">
                          <a:latin typeface="Gotham-Book"/>
                          <a:cs typeface="Arial" pitchFamily="34" charset="0"/>
                        </a:rPr>
                        <a:t> Units*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1,350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825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300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4,900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1,000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3,000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Office SF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900,000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455,000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130,000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1,900,000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700,000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2,000,000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latin typeface="Gotham-Book"/>
                          <a:cs typeface="Arial" pitchFamily="34" charset="0"/>
                        </a:rPr>
                        <a:t>Retail</a:t>
                      </a:r>
                      <a:r>
                        <a:rPr lang="en-US" sz="1000" b="0" baseline="0" dirty="0" smtClean="0">
                          <a:latin typeface="Gotham-Book"/>
                          <a:cs typeface="Arial" pitchFamily="34" charset="0"/>
                        </a:rPr>
                        <a:t> SF</a:t>
                      </a:r>
                      <a:endParaRPr lang="en-US" sz="1000" b="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150,000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80,000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40,000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650,000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300,000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1,500,000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latin typeface="Gotham-Book"/>
                          <a:cs typeface="Arial" pitchFamily="34" charset="0"/>
                        </a:rPr>
                        <a:t>Hotel Rooms**</a:t>
                      </a:r>
                      <a:endParaRPr lang="en-US" sz="1000" b="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200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200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100+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200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400+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latin typeface="Gotham-Book"/>
                          <a:cs typeface="Arial" pitchFamily="34" charset="0"/>
                        </a:rPr>
                        <a:t>Primary Anchor</a:t>
                      </a:r>
                      <a:endParaRPr lang="en-US" sz="1000" b="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ACC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i="1" dirty="0" smtClean="0">
                          <a:latin typeface="Gotham-Book"/>
                          <a:cs typeface="Arial" pitchFamily="34" charset="0"/>
                        </a:rPr>
                        <a:t>TBD</a:t>
                      </a:r>
                      <a:endParaRPr lang="en-US" sz="1000" i="1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Trader Joe’s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Seton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Longhorn Network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latin typeface="Gotham-Book"/>
                          <a:cs typeface="Arial" pitchFamily="34" charset="0"/>
                        </a:rPr>
                        <a:t>Various</a:t>
                      </a:r>
                      <a:r>
                        <a:rPr lang="en-US" sz="1000" baseline="0" dirty="0" smtClean="0">
                          <a:latin typeface="Gotham-Book"/>
                          <a:cs typeface="Arial" pitchFamily="34" charset="0"/>
                        </a:rPr>
                        <a:t> Retail</a:t>
                      </a:r>
                      <a:endParaRPr lang="en-US" sz="1000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latin typeface="Gotham-Book"/>
                          <a:cs typeface="Arial" pitchFamily="34" charset="0"/>
                        </a:rPr>
                        <a:t>Total SF</a:t>
                      </a:r>
                      <a:endParaRPr lang="en-US" sz="1000" b="1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b="0" i="1" dirty="0" smtClean="0">
                          <a:latin typeface="Gotham-Book"/>
                          <a:cs typeface="Arial" pitchFamily="34" charset="0"/>
                        </a:rPr>
                        <a:t>Planned:</a:t>
                      </a:r>
                      <a:endParaRPr lang="en-US" sz="700" b="0" i="1" dirty="0">
                        <a:latin typeface="Gotham-Book"/>
                        <a:cs typeface="Arial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latin typeface="Gotham-Book"/>
                          <a:cs typeface="Arial" pitchFamily="34" charset="0"/>
                        </a:rPr>
                        <a:t>3,510,000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1" dirty="0" smtClean="0">
                          <a:latin typeface="Gotham-Book"/>
                          <a:cs typeface="Arial" pitchFamily="34" charset="0"/>
                        </a:rPr>
                        <a:t>1,275,000</a:t>
                      </a:r>
                      <a:endParaRPr lang="en-US" sz="1000" b="1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1" dirty="0" smtClean="0">
                          <a:latin typeface="Gotham-Book"/>
                          <a:cs typeface="Arial" pitchFamily="34" charset="0"/>
                        </a:rPr>
                        <a:t>410,000</a:t>
                      </a:r>
                      <a:endParaRPr lang="en-US" sz="1000" b="1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1" dirty="0" smtClean="0">
                          <a:latin typeface="Gotham-Book"/>
                          <a:cs typeface="Arial" pitchFamily="34" charset="0"/>
                        </a:rPr>
                        <a:t>8,410,000</a:t>
                      </a:r>
                      <a:endParaRPr lang="en-US" sz="1000" b="1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1" dirty="0" smtClean="0">
                          <a:latin typeface="Gotham-Book"/>
                          <a:cs typeface="Arial" pitchFamily="34" charset="0"/>
                        </a:rPr>
                        <a:t>1,960,000</a:t>
                      </a:r>
                      <a:endParaRPr lang="en-US" sz="1000" b="1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1" dirty="0" smtClean="0">
                          <a:latin typeface="Gotham-Book"/>
                          <a:cs typeface="Arial" pitchFamily="34" charset="0"/>
                        </a:rPr>
                        <a:t>6,060,000</a:t>
                      </a:r>
                      <a:endParaRPr lang="en-US" sz="1000" b="1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 sz="1000" b="1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700" b="0" i="1" kern="1200" dirty="0" smtClean="0">
                          <a:solidFill>
                            <a:schemeClr val="dk1"/>
                          </a:solidFill>
                          <a:latin typeface="Gotham-Book"/>
                          <a:ea typeface="+mn-ea"/>
                          <a:cs typeface="Arial" pitchFamily="34" charset="0"/>
                        </a:rPr>
                        <a:t>Zoned:</a:t>
                      </a:r>
                      <a:endParaRPr lang="en-US" sz="700" b="0" i="1" kern="1200" dirty="0">
                        <a:solidFill>
                          <a:schemeClr val="dk1"/>
                        </a:solidFill>
                        <a:latin typeface="Gotham-Book"/>
                        <a:ea typeface="+mn-ea"/>
                        <a:cs typeface="Arial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latin typeface="Gotham-Book"/>
                          <a:cs typeface="Arial" pitchFamily="34" charset="0"/>
                        </a:rPr>
                        <a:t>7,000,000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b="1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b="1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b="1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b="1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b="1" dirty="0">
                        <a:latin typeface="Gotham-Book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1" descr="HighlandMall_Sketch_10.4.11.jpg"/>
          <p:cNvPicPr>
            <a:picLocks noChangeAspect="1" noChangeArrowheads="1"/>
          </p:cNvPicPr>
          <p:nvPr/>
        </p:nvPicPr>
        <p:blipFill>
          <a:blip r:embed="rId3" cstate="print"/>
          <a:srcRect l="25838" t="745" r="28021" b="27399"/>
          <a:stretch>
            <a:fillRect/>
          </a:stretch>
        </p:blipFill>
        <p:spPr bwMode="auto">
          <a:xfrm>
            <a:off x="1591056" y="1075944"/>
            <a:ext cx="1143000" cy="1143000"/>
          </a:xfrm>
          <a:prstGeom prst="rect">
            <a:avLst/>
          </a:prstGeom>
          <a:noFill/>
        </p:spPr>
      </p:pic>
      <p:pic>
        <p:nvPicPr>
          <p:cNvPr id="11" name="Picture 2" descr="Green Water"/>
          <p:cNvPicPr>
            <a:picLocks noChangeAspect="1" noChangeArrowheads="1"/>
          </p:cNvPicPr>
          <p:nvPr/>
        </p:nvPicPr>
        <p:blipFill>
          <a:blip r:embed="rId4" cstate="print"/>
          <a:srcRect l="29726" t="13284" r="22778" b="16183"/>
          <a:stretch>
            <a:fillRect/>
          </a:stretch>
        </p:blipFill>
        <p:spPr bwMode="auto">
          <a:xfrm>
            <a:off x="2825496" y="1085088"/>
            <a:ext cx="1143000" cy="1134595"/>
          </a:xfrm>
          <a:prstGeom prst="rect">
            <a:avLst/>
          </a:prstGeom>
          <a:noFill/>
        </p:spPr>
      </p:pic>
      <p:pic>
        <p:nvPicPr>
          <p:cNvPr id="13" name="Picture 8" descr="Seaholm.png"/>
          <p:cNvPicPr>
            <a:picLocks noChangeAspect="1" noChangeArrowheads="1"/>
          </p:cNvPicPr>
          <p:nvPr/>
        </p:nvPicPr>
        <p:blipFill>
          <a:blip r:embed="rId5" cstate="print"/>
          <a:srcRect l="18224" r="16174"/>
          <a:stretch>
            <a:fillRect/>
          </a:stretch>
        </p:blipFill>
        <p:spPr bwMode="auto">
          <a:xfrm>
            <a:off x="4050792" y="1073510"/>
            <a:ext cx="1143000" cy="1143000"/>
          </a:xfrm>
          <a:prstGeom prst="rect">
            <a:avLst/>
          </a:prstGeom>
          <a:noFill/>
        </p:spPr>
      </p:pic>
      <p:pic>
        <p:nvPicPr>
          <p:cNvPr id="14" name="Picture 7" descr="Mueller 3.jpg"/>
          <p:cNvPicPr>
            <a:picLocks noChangeAspect="1" noChangeArrowheads="1"/>
          </p:cNvPicPr>
          <p:nvPr/>
        </p:nvPicPr>
        <p:blipFill>
          <a:blip r:embed="rId6" cstate="print"/>
          <a:srcRect l="3967" r="28906"/>
          <a:stretch>
            <a:fillRect/>
          </a:stretch>
        </p:blipFill>
        <p:spPr bwMode="auto">
          <a:xfrm>
            <a:off x="5285232" y="1081977"/>
            <a:ext cx="1143000" cy="1134533"/>
          </a:xfrm>
          <a:prstGeom prst="rect">
            <a:avLst/>
          </a:prstGeom>
          <a:noFill/>
        </p:spPr>
      </p:pic>
      <p:pic>
        <p:nvPicPr>
          <p:cNvPr id="15" name="Picture 10" descr="University Park.jpg"/>
          <p:cNvPicPr>
            <a:picLocks noChangeAspect="1" noChangeArrowheads="1"/>
          </p:cNvPicPr>
          <p:nvPr/>
        </p:nvPicPr>
        <p:blipFill>
          <a:blip r:embed="rId7" cstate="print"/>
          <a:srcRect l="4268" r="34000"/>
          <a:stretch>
            <a:fillRect/>
          </a:stretch>
        </p:blipFill>
        <p:spPr bwMode="auto">
          <a:xfrm>
            <a:off x="6519672" y="1066800"/>
            <a:ext cx="1143000" cy="1151530"/>
          </a:xfrm>
          <a:prstGeom prst="rect">
            <a:avLst/>
          </a:prstGeom>
          <a:noFill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/>
          <a:srcRect l="22917" t="10001" r="35312" b="15926"/>
          <a:stretch>
            <a:fillRect/>
          </a:stretch>
        </p:blipFill>
        <p:spPr bwMode="auto">
          <a:xfrm>
            <a:off x="7744968" y="1081977"/>
            <a:ext cx="1143000" cy="1134533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81000" y="5789057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Gotham-Book"/>
              </a:rPr>
              <a:t>Residential units assumed to average 800 SF for total SF estimate</a:t>
            </a:r>
          </a:p>
          <a:p>
            <a:r>
              <a:rPr lang="en-US" sz="800" dirty="0" smtClean="0">
                <a:latin typeface="Gotham-Book"/>
              </a:rPr>
              <a:t>Hotel rooms assumed to average 400 SF for total SF estimate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57912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Gotham-Book"/>
              </a:rPr>
              <a:t>*</a:t>
            </a:r>
          </a:p>
          <a:p>
            <a:r>
              <a:rPr lang="en-US" sz="800" dirty="0" smtClean="0">
                <a:latin typeface="Gotham-Book"/>
              </a:rPr>
              <a:t>**</a:t>
            </a:r>
            <a:endParaRPr lang="en-US" sz="800" dirty="0">
              <a:latin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89589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itle 17"/>
          <p:cNvSpPr txBox="1">
            <a:spLocks/>
          </p:cNvSpPr>
          <p:nvPr/>
        </p:nvSpPr>
        <p:spPr>
          <a:xfrm>
            <a:off x="2286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Development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| </a:t>
            </a:r>
            <a:r>
              <a:rPr lang="en-US" sz="2400" dirty="0" smtClean="0">
                <a:solidFill>
                  <a:schemeClr val="bg1"/>
                </a:solidFill>
                <a:latin typeface="Gotham-Book"/>
                <a:ea typeface="+mj-ea"/>
                <a:cs typeface="Gotham-Book"/>
              </a:rPr>
              <a:t>Plans from the Community</a:t>
            </a:r>
            <a:r>
              <a:rPr lang="en-US" sz="2400" noProof="0" dirty="0" smtClean="0">
                <a:solidFill>
                  <a:schemeClr val="bg1"/>
                </a:solidFill>
                <a:latin typeface="Gotham-Book"/>
                <a:ea typeface="+mj-ea"/>
                <a:cs typeface="Gotham-Book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-Book"/>
              <a:ea typeface="+mj-ea"/>
              <a:cs typeface="Gotham-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076742"/>
            <a:ext cx="8077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000" b="1" dirty="0" smtClean="0">
                <a:latin typeface="Gotham-Book"/>
                <a:cs typeface="Gotham-Book"/>
              </a:rPr>
              <a:t>Highland/Brentwood Combined Neighborhood Plan</a:t>
            </a:r>
          </a:p>
          <a:p>
            <a:pPr marL="685800" lvl="1" indent="-228600">
              <a:buFont typeface="Arial"/>
              <a:buChar char="•"/>
            </a:pPr>
            <a:r>
              <a:rPr lang="en-US" sz="2000" dirty="0" smtClean="0">
                <a:latin typeface="Gotham-Book"/>
                <a:cs typeface="Gotham-Book"/>
              </a:rPr>
              <a:t>Focus on higher density and mixed uses on major corridors</a:t>
            </a:r>
          </a:p>
          <a:p>
            <a:pPr marL="685800" lvl="1" indent="-228600">
              <a:buFont typeface="Arial"/>
              <a:buChar char="•"/>
            </a:pPr>
            <a:r>
              <a:rPr lang="en-US" sz="2000" dirty="0" smtClean="0">
                <a:latin typeface="Gotham-Book"/>
                <a:cs typeface="Gotham-Book"/>
              </a:rPr>
              <a:t>Corridors enhanced with aesthetically pleasing and pedestrian-friendly redevelopment</a:t>
            </a:r>
          </a:p>
          <a:p>
            <a:pPr marL="685800" lvl="1" indent="-228600">
              <a:buFont typeface="Arial"/>
              <a:buChar char="•"/>
            </a:pPr>
            <a:r>
              <a:rPr lang="en-US" sz="2000" dirty="0" smtClean="0">
                <a:latin typeface="Gotham-Book"/>
                <a:cs typeface="Gotham-Book"/>
              </a:rPr>
              <a:t>New parks and green spaces</a:t>
            </a:r>
          </a:p>
          <a:p>
            <a:pPr marL="685800" lvl="1" indent="-228600">
              <a:buFont typeface="Arial"/>
              <a:buChar char="•"/>
            </a:pPr>
            <a:r>
              <a:rPr lang="en-US" sz="2000" dirty="0" smtClean="0">
                <a:latin typeface="Gotham-Book"/>
                <a:cs typeface="Gotham-Book"/>
              </a:rPr>
              <a:t>Improved drainage along creeks and streets</a:t>
            </a:r>
          </a:p>
          <a:p>
            <a:pPr marL="914400" lvl="1" indent="-457200"/>
            <a:endParaRPr lang="en-US" sz="2000" dirty="0" smtClean="0">
              <a:latin typeface="Gotham-Book"/>
              <a:cs typeface="Gotham-Book"/>
            </a:endParaRPr>
          </a:p>
          <a:p>
            <a:pPr lvl="1" indent="-457200"/>
            <a:r>
              <a:rPr lang="en-US" sz="2000" b="1" dirty="0" smtClean="0">
                <a:latin typeface="Gotham-Book"/>
                <a:cs typeface="Gotham-Book"/>
              </a:rPr>
              <a:t>Imagine Austin</a:t>
            </a:r>
          </a:p>
          <a:p>
            <a:pPr marL="685800" lvl="1" indent="-228600">
              <a:buFont typeface="Arial"/>
              <a:buChar char="•"/>
            </a:pPr>
            <a:r>
              <a:rPr lang="en-US" sz="2000" dirty="0" smtClean="0">
                <a:latin typeface="Gotham-Book"/>
                <a:cs typeface="Gotham-Book"/>
              </a:rPr>
              <a:t>Highland site is designated as a regional center</a:t>
            </a:r>
          </a:p>
          <a:p>
            <a:pPr marL="1371600" lvl="2" indent="-285750">
              <a:buFontTx/>
              <a:buChar char="‒"/>
            </a:pPr>
            <a:r>
              <a:rPr lang="en-US" sz="2000" dirty="0" smtClean="0">
                <a:latin typeface="Gotham-Book"/>
                <a:cs typeface="Gotham-Book"/>
              </a:rPr>
              <a:t>Regional centers are urban retail</a:t>
            </a:r>
            <a:r>
              <a:rPr lang="en-US" sz="2000" dirty="0">
                <a:latin typeface="Gotham-Book"/>
                <a:cs typeface="Gotham-Book"/>
              </a:rPr>
              <a:t>, cultural, recreational, and entertainment </a:t>
            </a:r>
            <a:r>
              <a:rPr lang="en-US" sz="2000" dirty="0" smtClean="0">
                <a:latin typeface="Gotham-Book"/>
                <a:cs typeface="Gotham-Book"/>
              </a:rPr>
              <a:t>destinations</a:t>
            </a:r>
          </a:p>
          <a:p>
            <a:pPr marL="1371600" lvl="2" indent="-285750">
              <a:buFontTx/>
              <a:buChar char="‒"/>
            </a:pPr>
            <a:r>
              <a:rPr lang="en-US" sz="2000" dirty="0" smtClean="0">
                <a:latin typeface="Gotham-Book"/>
                <a:cs typeface="Gotham-Book"/>
              </a:rPr>
              <a:t>Most dense and urban designation</a:t>
            </a:r>
            <a:endParaRPr lang="en-US" sz="2000" dirty="0">
              <a:latin typeface="Gotham-Book"/>
              <a:cs typeface="Gotham-Book"/>
            </a:endParaRPr>
          </a:p>
          <a:p>
            <a:pPr marL="457200" lvl="2"/>
            <a:endParaRPr lang="en-US" sz="2000" dirty="0" smtClean="0">
              <a:latin typeface="Gotham-Book"/>
              <a:cs typeface="Gotham-Book"/>
            </a:endParaRPr>
          </a:p>
          <a:p>
            <a:pPr lvl="1" indent="-457200"/>
            <a:r>
              <a:rPr lang="en-US" sz="2000" b="1" dirty="0" smtClean="0">
                <a:latin typeface="Gotham-Book"/>
                <a:cs typeface="Gotham-Book"/>
              </a:rPr>
              <a:t>Envision Central Texas</a:t>
            </a:r>
            <a:endParaRPr lang="en-US" sz="2000" b="1" dirty="0">
              <a:latin typeface="Gotham-Book"/>
              <a:cs typeface="Gotham-Book"/>
            </a:endParaRPr>
          </a:p>
          <a:p>
            <a:pPr marL="685800" lvl="2" indent="-228600">
              <a:buFont typeface="Arial"/>
              <a:buChar char="•"/>
            </a:pPr>
            <a:r>
              <a:rPr lang="en-US" sz="2000" dirty="0" smtClean="0">
                <a:latin typeface="Gotham-Book"/>
                <a:cs typeface="Gotham-Book"/>
              </a:rPr>
              <a:t>Has preference for compact and connected redevelopment along existing corridors</a:t>
            </a:r>
            <a:endParaRPr lang="en-US" sz="2000" dirty="0"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65675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Development</a:t>
            </a:r>
            <a:r>
              <a:rPr lang="en-US" dirty="0" smtClean="0">
                <a:solidFill>
                  <a:schemeClr val="bg1"/>
                </a:solidFill>
              </a:rPr>
              <a:t> | Guiding Principles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076742"/>
            <a:ext cx="7086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89151"/>
                </a:solidFill>
                <a:latin typeface="Gotham-Book"/>
                <a:cs typeface="Gotham-Book"/>
              </a:rPr>
              <a:t>Success based on a </a:t>
            </a:r>
            <a:r>
              <a:rPr lang="en-US" sz="3200" b="1" dirty="0" smtClean="0">
                <a:solidFill>
                  <a:srgbClr val="789151"/>
                </a:solidFill>
                <a:latin typeface="Gotham-Book"/>
                <a:cs typeface="Gotham-Book"/>
              </a:rPr>
              <a:t>CLEAR VISION </a:t>
            </a:r>
            <a:r>
              <a:rPr lang="en-US" sz="3200" dirty="0" smtClean="0">
                <a:solidFill>
                  <a:srgbClr val="789151"/>
                </a:solidFill>
                <a:latin typeface="Gotham-Book"/>
                <a:cs typeface="Gotham-Book"/>
              </a:rPr>
              <a:t>and </a:t>
            </a:r>
            <a:r>
              <a:rPr lang="en-US" sz="3200" b="1" dirty="0" smtClean="0">
                <a:solidFill>
                  <a:srgbClr val="789151"/>
                </a:solidFill>
                <a:latin typeface="Gotham-Book"/>
                <a:cs typeface="Gotham-Book"/>
              </a:rPr>
              <a:t>FLEXIBLE PLAN</a:t>
            </a:r>
          </a:p>
          <a:p>
            <a:pPr marL="457200" indent="-45720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457200" indent="-45720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r>
              <a:rPr lang="en-US" sz="2000" dirty="0" smtClean="0">
                <a:latin typeface="Gotham-Book"/>
                <a:cs typeface="Gotham-Book"/>
              </a:rPr>
              <a:t>Guiding Vision Principles</a:t>
            </a:r>
          </a:p>
          <a:p>
            <a:endParaRPr lang="en-US" sz="20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Educational focus</a:t>
            </a:r>
          </a:p>
          <a:p>
            <a:pPr marL="457200" indent="-28575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Economic vitality</a:t>
            </a:r>
          </a:p>
          <a:p>
            <a:pPr marL="457200" indent="-28575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Sustainability</a:t>
            </a:r>
          </a:p>
          <a:p>
            <a:pPr marL="457200" indent="-28575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Mixed-use design</a:t>
            </a:r>
          </a:p>
          <a:p>
            <a:pPr marL="457200" indent="-28575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Multi-modal connectivity</a:t>
            </a:r>
          </a:p>
          <a:p>
            <a:pPr marL="457200" indent="-28575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Compatibility</a:t>
            </a:r>
          </a:p>
        </p:txBody>
      </p:sp>
    </p:spTree>
    <p:extLst>
      <p:ext uri="{BB962C8B-B14F-4D97-AF65-F5344CB8AC3E}">
        <p14:creationId xmlns:p14="http://schemas.microsoft.com/office/powerpoint/2010/main" val="401109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089422"/>
            <a:ext cx="78486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b="1" dirty="0" smtClean="0">
                <a:latin typeface="Gotham-Book"/>
                <a:cs typeface="Gotham-Book"/>
              </a:rPr>
              <a:t>1. Introduction</a:t>
            </a:r>
          </a:p>
          <a:p>
            <a:pPr marL="914400" lvl="1" indent="-457200"/>
            <a:r>
              <a:rPr lang="en-US" sz="1400" dirty="0" smtClean="0">
                <a:latin typeface="Gotham-Book"/>
                <a:cs typeface="Gotham-Book"/>
              </a:rPr>
              <a:t>History</a:t>
            </a:r>
          </a:p>
          <a:p>
            <a:pPr marL="914400" lvl="1" indent="-457200"/>
            <a:r>
              <a:rPr lang="en-US" sz="1400" dirty="0" smtClean="0">
                <a:latin typeface="Gotham-Book"/>
                <a:cs typeface="Gotham-Book"/>
              </a:rPr>
              <a:t>Location</a:t>
            </a:r>
          </a:p>
          <a:p>
            <a:pPr marL="914400" lvl="1" indent="-457200"/>
            <a:r>
              <a:rPr lang="en-US" sz="1400" dirty="0" smtClean="0">
                <a:latin typeface="Gotham-Book"/>
                <a:cs typeface="Gotham-Book"/>
              </a:rPr>
              <a:t>Success checklist</a:t>
            </a:r>
          </a:p>
          <a:p>
            <a:pPr marL="457200" indent="-457200">
              <a:lnSpc>
                <a:spcPts val="4000"/>
              </a:lnSpc>
            </a:pPr>
            <a:r>
              <a:rPr lang="en-US" b="1" dirty="0" smtClean="0">
                <a:latin typeface="Gotham-Book"/>
                <a:cs typeface="Gotham-Book"/>
              </a:rPr>
              <a:t>2. Models for Consideration</a:t>
            </a:r>
          </a:p>
          <a:p>
            <a:pPr marL="914400" lvl="1" indent="-457200"/>
            <a:r>
              <a:rPr lang="en-US" sz="1400" dirty="0">
                <a:latin typeface="Gotham-Book"/>
                <a:cs typeface="Gotham-Book"/>
              </a:rPr>
              <a:t>Mixed-use, education-focused examples</a:t>
            </a:r>
          </a:p>
          <a:p>
            <a:pPr marL="914400" lvl="1" indent="-457200"/>
            <a:r>
              <a:rPr lang="en-US" sz="1400" dirty="0" smtClean="0">
                <a:latin typeface="Gotham-Book"/>
                <a:cs typeface="Gotham-Book"/>
              </a:rPr>
              <a:t>Mall redevelopment examples</a:t>
            </a:r>
          </a:p>
          <a:p>
            <a:pPr marL="914400" lvl="1" indent="-457200"/>
            <a:r>
              <a:rPr lang="en-US" sz="1400" dirty="0" smtClean="0">
                <a:latin typeface="Gotham-Book"/>
                <a:cs typeface="Gotham-Book"/>
              </a:rPr>
              <a:t>Austin infill examples</a:t>
            </a:r>
          </a:p>
          <a:p>
            <a:pPr marL="457200" indent="-457200">
              <a:lnSpc>
                <a:spcPts val="4000"/>
              </a:lnSpc>
            </a:pPr>
            <a:r>
              <a:rPr lang="en-US" b="1" dirty="0" smtClean="0">
                <a:latin typeface="Gotham-Book"/>
                <a:cs typeface="Gotham-Book"/>
              </a:rPr>
              <a:t>3. Development Overview</a:t>
            </a:r>
            <a:endParaRPr lang="en-US" dirty="0" smtClean="0">
              <a:latin typeface="Gotham-Book"/>
              <a:cs typeface="Gotham-Book"/>
            </a:endParaRPr>
          </a:p>
          <a:p>
            <a:pPr marL="914400" lvl="1" indent="-457200"/>
            <a:r>
              <a:rPr lang="en-US" sz="1400" dirty="0" smtClean="0">
                <a:latin typeface="Gotham-Book"/>
                <a:cs typeface="Gotham-Book"/>
              </a:rPr>
              <a:t>Project comparison snapshot</a:t>
            </a:r>
          </a:p>
          <a:p>
            <a:pPr marL="914400" lvl="1" indent="-457200"/>
            <a:r>
              <a:rPr lang="en-US" sz="1400" dirty="0" smtClean="0">
                <a:latin typeface="Gotham-Book"/>
                <a:cs typeface="Gotham-Book"/>
              </a:rPr>
              <a:t>Plans from the community</a:t>
            </a:r>
          </a:p>
          <a:p>
            <a:pPr marL="914400" lvl="1" indent="-457200"/>
            <a:r>
              <a:rPr lang="en-US" sz="1400" dirty="0" smtClean="0">
                <a:latin typeface="Gotham-Book"/>
                <a:cs typeface="Gotham-Book"/>
              </a:rPr>
              <a:t>Guiding principles</a:t>
            </a:r>
          </a:p>
          <a:p>
            <a:pPr marL="914400" lvl="1" indent="-457200"/>
            <a:r>
              <a:rPr lang="en-US" sz="1400" dirty="0" smtClean="0">
                <a:latin typeface="Gotham-Book"/>
                <a:cs typeface="Gotham-Book"/>
              </a:rPr>
              <a:t>Potential </a:t>
            </a:r>
            <a:r>
              <a:rPr lang="en-US" sz="1400" dirty="0">
                <a:latin typeface="Gotham-Book"/>
                <a:cs typeface="Gotham-Book"/>
              </a:rPr>
              <a:t>character images</a:t>
            </a:r>
          </a:p>
          <a:p>
            <a:pPr marL="914400" lvl="1" indent="-457200"/>
            <a:r>
              <a:rPr lang="en-US" sz="1400" dirty="0">
                <a:latin typeface="Gotham-Book"/>
                <a:cs typeface="Gotham-Book"/>
              </a:rPr>
              <a:t>Process</a:t>
            </a:r>
          </a:p>
          <a:p>
            <a:pPr marL="914400" lvl="1" indent="-457200"/>
            <a:r>
              <a:rPr lang="en-US" sz="1400" dirty="0">
                <a:latin typeface="Gotham-Book"/>
                <a:cs typeface="Gotham-Book"/>
              </a:rPr>
              <a:t>Roles &amp; responsibilities</a:t>
            </a:r>
          </a:p>
          <a:p>
            <a:pPr marL="914400" lvl="1" indent="-457200"/>
            <a:r>
              <a:rPr lang="en-US" sz="1400" dirty="0">
                <a:latin typeface="Gotham-Book"/>
                <a:cs typeface="Gotham-Book"/>
              </a:rPr>
              <a:t>Programming</a:t>
            </a:r>
          </a:p>
          <a:p>
            <a:pPr marL="457200" indent="-457200">
              <a:lnSpc>
                <a:spcPts val="4000"/>
              </a:lnSpc>
            </a:pPr>
            <a:r>
              <a:rPr lang="en-US" b="1" dirty="0" smtClean="0">
                <a:latin typeface="Gotham-Book"/>
                <a:cs typeface="Gotham-Book"/>
              </a:rPr>
              <a:t>4. Next Steps</a:t>
            </a:r>
            <a:endParaRPr lang="en-US" dirty="0" smtClean="0">
              <a:latin typeface="Gotham-Book"/>
              <a:cs typeface="Gotham-Book"/>
            </a:endParaRPr>
          </a:p>
          <a:p>
            <a:pPr marL="914400" lvl="1" indent="-457200"/>
            <a:endParaRPr lang="en-US" dirty="0" smtClean="0">
              <a:latin typeface="Gotham-Book"/>
              <a:cs typeface="Gotham-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Highland Redevelopment |</a:t>
            </a:r>
            <a:r>
              <a:rPr lang="en-US" dirty="0" smtClean="0"/>
              <a:t> An 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Development</a:t>
            </a:r>
            <a:r>
              <a:rPr lang="en-US" dirty="0" smtClean="0">
                <a:solidFill>
                  <a:schemeClr val="bg1"/>
                </a:solidFill>
              </a:rPr>
              <a:t> | Guiding Principles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076742"/>
            <a:ext cx="762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otham-Book"/>
                <a:cs typeface="Gotham-Book"/>
              </a:rPr>
              <a:t>Educational Focus</a:t>
            </a:r>
          </a:p>
          <a:p>
            <a:endParaRPr lang="en-US" sz="20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Support ACC’s educational mission: respect </a:t>
            </a:r>
            <a:r>
              <a:rPr lang="en-US" sz="1600" dirty="0">
                <a:latin typeface="Gotham-Book"/>
                <a:cs typeface="Gotham-Book"/>
              </a:rPr>
              <a:t>individual students, promote their success, improve communities through traditional and innovative learning modes </a:t>
            </a:r>
          </a:p>
          <a:p>
            <a:pPr marL="457200" indent="-28575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Identify </a:t>
            </a:r>
            <a:r>
              <a:rPr lang="en-US" sz="1600" dirty="0" smtClean="0">
                <a:solidFill>
                  <a:srgbClr val="000000"/>
                </a:solidFill>
                <a:latin typeface="Gotham-Book"/>
                <a:cs typeface="Gotham-Book"/>
              </a:rPr>
              <a:t>appropriate </a:t>
            </a:r>
            <a:r>
              <a:rPr lang="en-US" sz="1600" dirty="0" smtClean="0">
                <a:latin typeface="Gotham-Book"/>
                <a:cs typeface="Gotham-Book"/>
              </a:rPr>
              <a:t>private and public partners to support </a:t>
            </a:r>
            <a:r>
              <a:rPr lang="en-US" sz="1600" dirty="0" err="1" smtClean="0">
                <a:latin typeface="Gotham-Book"/>
                <a:cs typeface="Gotham-Book"/>
              </a:rPr>
              <a:t>ACC’s</a:t>
            </a:r>
            <a:r>
              <a:rPr lang="en-US" sz="1600" dirty="0" smtClean="0">
                <a:latin typeface="Gotham-Book"/>
                <a:cs typeface="Gotham-Book"/>
              </a:rPr>
              <a:t> and its students’ successes</a:t>
            </a:r>
          </a:p>
          <a:p>
            <a:pPr marL="457200" indent="-28575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Create physical spaces conducive to student living and learning</a:t>
            </a:r>
          </a:p>
        </p:txBody>
      </p:sp>
    </p:spTree>
    <p:extLst>
      <p:ext uri="{BB962C8B-B14F-4D97-AF65-F5344CB8AC3E}">
        <p14:creationId xmlns:p14="http://schemas.microsoft.com/office/powerpoint/2010/main" val="401109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Development</a:t>
            </a:r>
            <a:r>
              <a:rPr lang="en-US" dirty="0" smtClean="0">
                <a:solidFill>
                  <a:schemeClr val="bg1"/>
                </a:solidFill>
              </a:rPr>
              <a:t> | Guiding Principles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046976"/>
            <a:ext cx="7620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otham-Book"/>
                <a:cs typeface="Gotham-Book"/>
              </a:rPr>
              <a:t>Economic Vitality</a:t>
            </a:r>
          </a:p>
          <a:p>
            <a:pPr marL="457200" indent="-285750">
              <a:buFont typeface="Arial"/>
              <a:buChar char="•"/>
            </a:pPr>
            <a:endParaRPr lang="en-US" sz="2000" dirty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Attract significant </a:t>
            </a:r>
            <a:r>
              <a:rPr lang="en-US" sz="1600" dirty="0" smtClean="0">
                <a:solidFill>
                  <a:srgbClr val="000000"/>
                </a:solidFill>
                <a:latin typeface="Gotham-Book"/>
                <a:cs typeface="Gotham-Book"/>
              </a:rPr>
              <a:t>private </a:t>
            </a:r>
            <a:r>
              <a:rPr lang="en-US" sz="1600" dirty="0" smtClean="0">
                <a:latin typeface="Gotham-Book"/>
                <a:cs typeface="Gotham-Book"/>
              </a:rPr>
              <a:t>investment</a:t>
            </a:r>
          </a:p>
          <a:p>
            <a:pPr marL="457200" indent="-28575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Create short- and long-term employment opportunities</a:t>
            </a:r>
          </a:p>
          <a:p>
            <a:pPr marL="457200" indent="-28575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Revitalize the core of Austin with a new activity center</a:t>
            </a:r>
          </a:p>
          <a:p>
            <a:pPr marL="457200" indent="-28575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Expand local property and sales tax base for multiple government entities:</a:t>
            </a:r>
          </a:p>
          <a:p>
            <a:pPr marL="742950" indent="-285750">
              <a:lnSpc>
                <a:spcPts val="3200"/>
              </a:lnSpc>
            </a:pPr>
            <a:r>
              <a:rPr lang="en-US" sz="1600" dirty="0" smtClean="0">
                <a:latin typeface="Gotham-Book"/>
                <a:cs typeface="Gotham-Book"/>
              </a:rPr>
              <a:t>	- Austin Community College District</a:t>
            </a:r>
          </a:p>
          <a:p>
            <a:pPr marL="742950" indent="-285750">
              <a:lnSpc>
                <a:spcPts val="3200"/>
              </a:lnSpc>
            </a:pPr>
            <a:r>
              <a:rPr lang="en-US" sz="1600" dirty="0" smtClean="0">
                <a:latin typeface="Gotham-Book"/>
                <a:cs typeface="Gotham-Book"/>
              </a:rPr>
              <a:t>	- City of Austin</a:t>
            </a:r>
          </a:p>
          <a:p>
            <a:pPr marL="742950" indent="-285750">
              <a:lnSpc>
                <a:spcPts val="3200"/>
              </a:lnSpc>
            </a:pPr>
            <a:r>
              <a:rPr lang="en-US" sz="1600" dirty="0" smtClean="0">
                <a:latin typeface="Gotham-Book"/>
                <a:cs typeface="Gotham-Book"/>
              </a:rPr>
              <a:t>	- Travis County</a:t>
            </a:r>
          </a:p>
          <a:p>
            <a:pPr marL="742950" indent="-285750">
              <a:lnSpc>
                <a:spcPts val="3200"/>
              </a:lnSpc>
            </a:pPr>
            <a:r>
              <a:rPr lang="en-US" sz="1600" dirty="0" smtClean="0">
                <a:latin typeface="Gotham-Book"/>
                <a:cs typeface="Gotham-Book"/>
              </a:rPr>
              <a:t>	- Austin ISD</a:t>
            </a:r>
          </a:p>
          <a:p>
            <a:pPr marL="742950" indent="-285750">
              <a:lnSpc>
                <a:spcPts val="3200"/>
              </a:lnSpc>
            </a:pPr>
            <a:r>
              <a:rPr lang="en-US" sz="1600" dirty="0" smtClean="0">
                <a:latin typeface="Gotham-Book"/>
                <a:cs typeface="Gotham-Book"/>
              </a:rPr>
              <a:t>	- Central Health</a:t>
            </a:r>
          </a:p>
          <a:p>
            <a:pPr marL="742950" indent="-285750">
              <a:lnSpc>
                <a:spcPts val="3200"/>
              </a:lnSpc>
            </a:pPr>
            <a:r>
              <a:rPr lang="en-US" sz="1600" dirty="0" smtClean="0">
                <a:latin typeface="Gotham-Book"/>
                <a:cs typeface="Gotham-Book"/>
              </a:rPr>
              <a:t>	- State of Texas</a:t>
            </a:r>
            <a:endParaRPr lang="en-US" sz="1400" dirty="0" smtClean="0">
              <a:latin typeface="Gotham-Book"/>
              <a:cs typeface="Gotham-Book"/>
            </a:endParaRPr>
          </a:p>
          <a:p>
            <a:pPr marL="457200" indent="-457200"/>
            <a:r>
              <a:rPr lang="en-US" sz="2000" dirty="0" smtClean="0">
                <a:latin typeface="Gotham-Book"/>
                <a:cs typeface="Gotham-Book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401109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Development</a:t>
            </a:r>
            <a:r>
              <a:rPr lang="en-US" dirty="0" smtClean="0">
                <a:solidFill>
                  <a:schemeClr val="bg1"/>
                </a:solidFill>
              </a:rPr>
              <a:t> | Guiding Principles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076742"/>
            <a:ext cx="7620000" cy="4257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otham-Book"/>
                <a:cs typeface="Gotham-Book"/>
              </a:rPr>
              <a:t>Sustainability</a:t>
            </a:r>
          </a:p>
          <a:p>
            <a:endParaRPr lang="en-US" sz="1600" dirty="0">
              <a:latin typeface="Gotham-Book"/>
              <a:cs typeface="Gotham-Book"/>
            </a:endParaRPr>
          </a:p>
          <a:p>
            <a:r>
              <a:rPr lang="en-US" sz="1600" dirty="0" smtClean="0">
                <a:latin typeface="Gotham-Book"/>
                <a:cs typeface="Gotham-Book"/>
              </a:rPr>
              <a:t>Create an environment that embraces green-building and the sustainable values of ACC and RedLeaf. </a:t>
            </a:r>
            <a:r>
              <a:rPr lang="en-US" sz="1600" dirty="0" smtClean="0">
                <a:solidFill>
                  <a:srgbClr val="000000"/>
                </a:solidFill>
                <a:latin typeface="Gotham-Book"/>
                <a:cs typeface="Gotham-Book"/>
              </a:rPr>
              <a:t>Considerations include:</a:t>
            </a:r>
          </a:p>
          <a:p>
            <a:pPr marL="457200" indent="-457200"/>
            <a:endParaRPr lang="en-US" sz="1600" dirty="0" smtClean="0">
              <a:solidFill>
                <a:srgbClr val="000000"/>
              </a:solidFill>
              <a:latin typeface="Gotham-Book"/>
              <a:cs typeface="Gotham-Book"/>
            </a:endParaRPr>
          </a:p>
          <a:p>
            <a:pPr marL="457200" indent="-285750">
              <a:lnSpc>
                <a:spcPts val="32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Gotham-Book"/>
                <a:cs typeface="Gotham-Book"/>
              </a:rPr>
              <a:t>Transforming auto-dependent, single-use into a multi-modal mix of uses</a:t>
            </a:r>
          </a:p>
          <a:p>
            <a:pPr marL="457200" indent="-285750">
              <a:lnSpc>
                <a:spcPts val="32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Gotham-Book"/>
                <a:cs typeface="Gotham-Book"/>
              </a:rPr>
              <a:t>Building to LEED-certification standards</a:t>
            </a:r>
          </a:p>
          <a:p>
            <a:pPr marL="457200" indent="-285750">
              <a:lnSpc>
                <a:spcPts val="32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Gotham-Book"/>
                <a:cs typeface="Gotham-Book"/>
              </a:rPr>
              <a:t>Establishing area storm water filtration system</a:t>
            </a:r>
          </a:p>
          <a:p>
            <a:pPr marL="457200" indent="-285750">
              <a:lnSpc>
                <a:spcPts val="32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Gotham-Book"/>
                <a:cs typeface="Gotham-Book"/>
              </a:rPr>
              <a:t>Planting 1,000+ trees and native/drought-tolerant landscaping</a:t>
            </a:r>
          </a:p>
          <a:p>
            <a:pPr marL="457200" indent="-285750">
              <a:lnSpc>
                <a:spcPts val="32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Gotham-Book"/>
                <a:cs typeface="Gotham-Book"/>
              </a:rPr>
              <a:t>Reducing impervious cover, creating new open space</a:t>
            </a:r>
          </a:p>
          <a:p>
            <a:pPr marL="457200" indent="-285750">
              <a:lnSpc>
                <a:spcPts val="32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Gotham-Book"/>
                <a:cs typeface="Gotham-Book"/>
              </a:rPr>
              <a:t>Installing photovoltaic panels</a:t>
            </a:r>
          </a:p>
          <a:p>
            <a:pPr marL="457200" indent="-285750">
              <a:lnSpc>
                <a:spcPts val="3200"/>
              </a:lnSpc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Collecting rainwater and A/C condensation</a:t>
            </a:r>
          </a:p>
        </p:txBody>
      </p:sp>
      <p:pic>
        <p:nvPicPr>
          <p:cNvPr id="12" name="Picture 11" descr="Leaf icon - tint-01.png"/>
          <p:cNvPicPr>
            <a:picLocks noChangeAspect="1"/>
          </p:cNvPicPr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7037929" y="0"/>
            <a:ext cx="2106071" cy="71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9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1076742"/>
            <a:ext cx="80772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otham-Book"/>
                <a:cs typeface="Gotham-Book"/>
              </a:rPr>
              <a:t>Mixed-Use Design</a:t>
            </a:r>
          </a:p>
          <a:p>
            <a:pPr marL="457200" indent="-457200">
              <a:buFont typeface="Arial"/>
              <a:buChar char="•"/>
            </a:pPr>
            <a:endParaRPr lang="en-US" sz="2000" b="1" dirty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b="1" dirty="0" smtClean="0">
                <a:latin typeface="Gotham-Book"/>
                <a:cs typeface="Gotham-Book"/>
              </a:rPr>
              <a:t>Diversity of uses:</a:t>
            </a:r>
          </a:p>
          <a:p>
            <a:pPr marL="457200" indent="-457200"/>
            <a:r>
              <a:rPr lang="en-US" sz="1600" dirty="0" smtClean="0">
                <a:latin typeface="Gotham-Book"/>
                <a:cs typeface="Gotham-Book"/>
              </a:rPr>
              <a:t>	Living, studying, shopping, working, eating and playing</a:t>
            </a:r>
          </a:p>
          <a:p>
            <a:pPr marL="457200" indent="-45720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b="1" dirty="0" smtClean="0">
                <a:latin typeface="Gotham-Book"/>
                <a:cs typeface="Gotham-Book"/>
              </a:rPr>
              <a:t>Diversity of people:</a:t>
            </a:r>
          </a:p>
          <a:p>
            <a:pPr marL="457200" indent="-457200"/>
            <a:r>
              <a:rPr lang="en-US" sz="1600" dirty="0" smtClean="0">
                <a:latin typeface="Gotham-Book"/>
                <a:cs typeface="Gotham-Book"/>
              </a:rPr>
              <a:t>	students, faculty, residents, employees, neighbors and visitors</a:t>
            </a:r>
          </a:p>
          <a:p>
            <a:pPr marL="457200" indent="-457200"/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b="1" dirty="0" smtClean="0">
                <a:latin typeface="Gotham-Book"/>
                <a:cs typeface="Gotham-Book"/>
              </a:rPr>
              <a:t>Diversity of </a:t>
            </a:r>
            <a:r>
              <a:rPr lang="en-US" sz="1600" b="1" dirty="0" err="1" smtClean="0">
                <a:latin typeface="Gotham-Book"/>
                <a:cs typeface="Gotham-Book"/>
              </a:rPr>
              <a:t>dayparts</a:t>
            </a:r>
            <a:r>
              <a:rPr lang="en-US" sz="1600" b="1" dirty="0" smtClean="0">
                <a:latin typeface="Gotham-Book"/>
                <a:cs typeface="Gotham-Book"/>
              </a:rPr>
              <a:t>:</a:t>
            </a:r>
          </a:p>
          <a:p>
            <a:pPr marL="914400" lvl="1" indent="-457200"/>
            <a:r>
              <a:rPr lang="en-US" sz="1600" dirty="0" smtClean="0">
                <a:latin typeface="Gotham-Book"/>
                <a:cs typeface="Gotham-Book"/>
              </a:rPr>
              <a:t>Morning, noon and night | weekday and weekend</a:t>
            </a:r>
          </a:p>
          <a:p>
            <a:pPr marL="457200" indent="-45720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b="1" dirty="0" smtClean="0">
                <a:latin typeface="Gotham-Book"/>
                <a:cs typeface="Gotham-Book"/>
              </a:rPr>
              <a:t>Diversity of design:</a:t>
            </a:r>
          </a:p>
          <a:p>
            <a:pPr marL="914400" lvl="1" indent="-457200"/>
            <a:r>
              <a:rPr lang="en-US" sz="1600" dirty="0" smtClean="0">
                <a:latin typeface="Gotham-Book"/>
                <a:cs typeface="Gotham-Book"/>
              </a:rPr>
              <a:t>Building types, heights, finish materials, public spaces</a:t>
            </a:r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228600" y="1554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Gotham-Book"/>
                <a:ea typeface="+mj-ea"/>
                <a:cs typeface="Gotham-Book"/>
              </a:defRPr>
            </a:lvl1pPr>
          </a:lstStyle>
          <a:p>
            <a:r>
              <a:rPr lang="en-US" b="1" dirty="0" smtClean="0"/>
              <a:t>Development</a:t>
            </a:r>
            <a:r>
              <a:rPr lang="en-US" dirty="0" smtClean="0"/>
              <a:t> | Guiding Principles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1109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076742"/>
            <a:ext cx="5105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otham-Book"/>
                <a:cs typeface="Gotham-Book"/>
              </a:rPr>
              <a:t>Multi-Modal Connectivity</a:t>
            </a:r>
          </a:p>
          <a:p>
            <a:pPr marL="457200" indent="-457200">
              <a:buFont typeface="Arial"/>
              <a:buChar char="•"/>
            </a:pPr>
            <a:endParaRPr lang="en-US" sz="1600" b="1" dirty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b="1" dirty="0" smtClean="0">
                <a:latin typeface="Gotham-Book"/>
                <a:cs typeface="Gotham-Book"/>
              </a:rPr>
              <a:t>One </a:t>
            </a:r>
            <a:r>
              <a:rPr lang="en-US" sz="1600" b="1" dirty="0" smtClean="0">
                <a:solidFill>
                  <a:srgbClr val="000000"/>
                </a:solidFill>
                <a:latin typeface="Gotham-Book"/>
                <a:cs typeface="Gotham-Book"/>
              </a:rPr>
              <a:t>of Austin’s largest transit-oriented sites</a:t>
            </a:r>
          </a:p>
          <a:p>
            <a:pPr marL="857250" lvl="1" indent="-228600"/>
            <a:r>
              <a:rPr lang="en-US" sz="1600" dirty="0" smtClean="0">
                <a:solidFill>
                  <a:srgbClr val="000000"/>
                </a:solidFill>
                <a:latin typeface="Gotham-Book"/>
                <a:cs typeface="Gotham-Book"/>
              </a:rPr>
              <a:t>- Served by </a:t>
            </a:r>
            <a:r>
              <a:rPr lang="en-US" sz="1600" dirty="0" err="1" smtClean="0">
                <a:solidFill>
                  <a:srgbClr val="000000"/>
                </a:solidFill>
                <a:latin typeface="Gotham-Book"/>
                <a:cs typeface="Gotham-Book"/>
              </a:rPr>
              <a:t>MetroRail</a:t>
            </a:r>
            <a:r>
              <a:rPr lang="en-US" sz="1600" dirty="0" smtClean="0">
                <a:solidFill>
                  <a:srgbClr val="000000"/>
                </a:solidFill>
                <a:latin typeface="Gotham-Book"/>
                <a:cs typeface="Gotham-Book"/>
              </a:rPr>
              <a:t>; working to improve connectivity</a:t>
            </a:r>
          </a:p>
          <a:p>
            <a:pPr marL="800100" lvl="1" indent="-171450"/>
            <a:r>
              <a:rPr lang="en-US" sz="1600" dirty="0" smtClean="0">
                <a:solidFill>
                  <a:srgbClr val="000000"/>
                </a:solidFill>
                <a:latin typeface="Gotham-Book"/>
                <a:cs typeface="Gotham-Book"/>
              </a:rPr>
              <a:t>- Central hub and transfer point for bus service</a:t>
            </a:r>
          </a:p>
          <a:p>
            <a:pPr marL="457200" indent="-457200"/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b="1" dirty="0" smtClean="0">
                <a:latin typeface="Gotham-Book"/>
                <a:cs typeface="Gotham-Book"/>
              </a:rPr>
              <a:t>Abundant pedestrian- and cyclist-friendly features aligned with Airport Blvd. efforts</a:t>
            </a:r>
          </a:p>
          <a:p>
            <a:pPr marL="457200" indent="-457200"/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b="1" dirty="0" smtClean="0">
                <a:latin typeface="Gotham-Book"/>
                <a:cs typeface="Gotham-Book"/>
              </a:rPr>
              <a:t>Stellar arterial access:</a:t>
            </a:r>
          </a:p>
          <a:p>
            <a:pPr marL="914400" lvl="1" indent="-285750"/>
            <a:r>
              <a:rPr lang="en-US" sz="1600" dirty="0" smtClean="0">
                <a:latin typeface="Gotham-Book"/>
                <a:cs typeface="Gotham-Book"/>
              </a:rPr>
              <a:t>- I-35</a:t>
            </a:r>
          </a:p>
          <a:p>
            <a:pPr marL="914400" lvl="1" indent="-285750"/>
            <a:r>
              <a:rPr lang="en-US" sz="1600" dirty="0" smtClean="0">
                <a:latin typeface="Gotham-Book"/>
                <a:cs typeface="Gotham-Book"/>
              </a:rPr>
              <a:t>- U.S. 290</a:t>
            </a:r>
          </a:p>
          <a:p>
            <a:pPr marL="914400" lvl="1" indent="-285750"/>
            <a:r>
              <a:rPr lang="en-US" sz="1600" dirty="0" smtClean="0">
                <a:latin typeface="Gotham-Book"/>
                <a:cs typeface="Gotham-Book"/>
              </a:rPr>
              <a:t>- U.S. 183</a:t>
            </a:r>
          </a:p>
          <a:p>
            <a:pPr marL="914400" lvl="1" indent="-285750"/>
            <a:r>
              <a:rPr lang="en-US" sz="1600" dirty="0" smtClean="0">
                <a:latin typeface="Gotham-Book"/>
                <a:cs typeface="Gotham-Book"/>
              </a:rPr>
              <a:t>- RR 2222/Koenig Lane</a:t>
            </a:r>
          </a:p>
          <a:p>
            <a:pPr marL="457200" indent="-457200"/>
            <a:endParaRPr lang="en-US" sz="2000" dirty="0" smtClean="0">
              <a:latin typeface="Gotham-Book"/>
              <a:cs typeface="Gotham-Book"/>
            </a:endParaRPr>
          </a:p>
        </p:txBody>
      </p:sp>
      <p:pic>
        <p:nvPicPr>
          <p:cNvPr id="8" name="Picture 7" descr="Highland_Austin map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0"/>
            <a:ext cx="5299363" cy="6858000"/>
          </a:xfrm>
          <a:prstGeom prst="rect">
            <a:avLst/>
          </a:prstGeom>
        </p:spPr>
      </p:pic>
      <p:sp>
        <p:nvSpPr>
          <p:cNvPr id="9" name="Title 9"/>
          <p:cNvSpPr txBox="1">
            <a:spLocks/>
          </p:cNvSpPr>
          <p:nvPr/>
        </p:nvSpPr>
        <p:spPr>
          <a:xfrm>
            <a:off x="228600" y="1554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Gotham-Book"/>
                <a:ea typeface="+mj-ea"/>
                <a:cs typeface="Gotham-Book"/>
              </a:defRPr>
            </a:lvl1pPr>
          </a:lstStyle>
          <a:p>
            <a:r>
              <a:rPr lang="en-US" b="1" dirty="0" smtClean="0"/>
              <a:t>Development</a:t>
            </a:r>
            <a:r>
              <a:rPr lang="en-US" dirty="0" smtClean="0"/>
              <a:t> | Guiding Principles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1109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Development</a:t>
            </a:r>
            <a:r>
              <a:rPr lang="en-US" dirty="0" smtClean="0">
                <a:solidFill>
                  <a:schemeClr val="bg1"/>
                </a:solidFill>
              </a:rPr>
              <a:t> | Guiding Principles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076742"/>
            <a:ext cx="7620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otham-Book"/>
                <a:cs typeface="Gotham-Book"/>
              </a:rPr>
              <a:t>Compatibility</a:t>
            </a:r>
          </a:p>
          <a:p>
            <a:pPr marL="457200" indent="-457200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Gotham-Book"/>
                <a:cs typeface="Gotham-Book"/>
              </a:rPr>
              <a:t>Transforming dying mall’s urban </a:t>
            </a:r>
            <a:r>
              <a:rPr lang="en-US" sz="1600" dirty="0" smtClean="0">
                <a:latin typeface="Gotham-Book"/>
                <a:cs typeface="Gotham-Book"/>
              </a:rPr>
              <a:t>blight into new-urban oasis</a:t>
            </a:r>
          </a:p>
          <a:p>
            <a:pPr marL="457200" indent="-28575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Convenient access to ACC programs</a:t>
            </a:r>
          </a:p>
          <a:p>
            <a:pPr marL="457200" indent="-28575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Multi-modal access to/from surrounding neighborhoods</a:t>
            </a:r>
          </a:p>
          <a:p>
            <a:pPr marL="457200" indent="-28575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Significant open space</a:t>
            </a:r>
          </a:p>
          <a:p>
            <a:pPr marL="457200" indent="-28575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Local-serving businesses</a:t>
            </a:r>
          </a:p>
        </p:txBody>
      </p:sp>
    </p:spTree>
    <p:extLst>
      <p:ext uri="{BB962C8B-B14F-4D97-AF65-F5344CB8AC3E}">
        <p14:creationId xmlns:p14="http://schemas.microsoft.com/office/powerpoint/2010/main" val="401109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Development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r>
              <a:rPr lang="en-US" sz="2200" dirty="0" smtClean="0">
                <a:solidFill>
                  <a:schemeClr val="bg1"/>
                </a:solidFill>
              </a:rPr>
              <a:t>Potential Character Images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8" name="Picture 7" descr="01eastex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19200"/>
            <a:ext cx="1737360" cy="1158240"/>
          </a:xfrm>
          <a:prstGeom prst="rect">
            <a:avLst/>
          </a:prstGeom>
        </p:spPr>
      </p:pic>
      <p:pic>
        <p:nvPicPr>
          <p:cNvPr id="9" name="Picture 8" descr="5243_20080723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2743200"/>
            <a:ext cx="1737360" cy="1159688"/>
          </a:xfrm>
          <a:prstGeom prst="rect">
            <a:avLst/>
          </a:prstGeom>
        </p:spPr>
      </p:pic>
      <p:pic>
        <p:nvPicPr>
          <p:cNvPr id="13" name="Picture 12" descr="Trinity Bluff 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245322"/>
            <a:ext cx="1737360" cy="1303020"/>
          </a:xfrm>
          <a:prstGeom prst="rect">
            <a:avLst/>
          </a:prstGeom>
        </p:spPr>
      </p:pic>
      <p:pic>
        <p:nvPicPr>
          <p:cNvPr id="14" name="Picture 13" descr="UCSF_campu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2514600"/>
            <a:ext cx="1737360" cy="1475465"/>
          </a:xfrm>
          <a:prstGeom prst="rect">
            <a:avLst/>
          </a:prstGeom>
        </p:spPr>
      </p:pic>
      <p:pic>
        <p:nvPicPr>
          <p:cNvPr id="15" name="Picture 14" descr="WashingtonDC_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4140922"/>
            <a:ext cx="1737360" cy="1193078"/>
          </a:xfrm>
          <a:prstGeom prst="rect">
            <a:avLst/>
          </a:prstGeom>
        </p:spPr>
      </p:pic>
      <p:pic>
        <p:nvPicPr>
          <p:cNvPr id="16" name="Picture 15" descr="Street level retail 1.jpg"/>
          <p:cNvPicPr>
            <a:picLocks noChangeAspect="1"/>
          </p:cNvPicPr>
          <p:nvPr/>
        </p:nvPicPr>
        <p:blipFill rotWithShape="1">
          <a:blip r:embed="rId8" cstate="print"/>
          <a:srcRect t="11950" r="14844" b="777"/>
          <a:stretch/>
        </p:blipFill>
        <p:spPr>
          <a:xfrm>
            <a:off x="533400" y="4114800"/>
            <a:ext cx="1737361" cy="130759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8" t="7963" r="55938" b="19826"/>
          <a:stretch/>
        </p:blipFill>
        <p:spPr bwMode="auto">
          <a:xfrm>
            <a:off x="2362200" y="1266825"/>
            <a:ext cx="4419600" cy="4067175"/>
          </a:xfrm>
          <a:prstGeom prst="rect">
            <a:avLst/>
          </a:prstGeom>
          <a:noFill/>
          <a:ln w="6350">
            <a:solidFill>
              <a:srgbClr val="78915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7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400" y="1219200"/>
            <a:ext cx="434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000" dirty="0" smtClean="0"/>
              <a:t>Acquire Tract 1 -- </a:t>
            </a:r>
            <a:r>
              <a:rPr lang="en-US" sz="2000" i="1" dirty="0" smtClean="0">
                <a:solidFill>
                  <a:srgbClr val="FF0000"/>
                </a:solidFill>
              </a:rPr>
              <a:t>COMPLETE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Acquire Tract 2 – </a:t>
            </a:r>
            <a:r>
              <a:rPr lang="en-US" sz="2000" i="1" dirty="0" smtClean="0">
                <a:solidFill>
                  <a:srgbClr val="FF0000"/>
                </a:solidFill>
              </a:rPr>
              <a:t>IN PROCESS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Acquire Tract 3 – </a:t>
            </a:r>
            <a:r>
              <a:rPr lang="en-US" sz="2000" i="1" dirty="0" smtClean="0">
                <a:solidFill>
                  <a:srgbClr val="FF0000"/>
                </a:solidFill>
              </a:rPr>
              <a:t>IN PROCESS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Acquire Tract 4 -- </a:t>
            </a:r>
            <a:r>
              <a:rPr lang="en-US" sz="2000" i="1" dirty="0" smtClean="0">
                <a:solidFill>
                  <a:srgbClr val="FF0000"/>
                </a:solidFill>
              </a:rPr>
              <a:t>PENDING</a:t>
            </a:r>
          </a:p>
        </p:txBody>
      </p:sp>
      <p:sp>
        <p:nvSpPr>
          <p:cNvPr id="5" name="Left Brace 4"/>
          <p:cNvSpPr/>
          <p:nvPr/>
        </p:nvSpPr>
        <p:spPr>
          <a:xfrm>
            <a:off x="2667000" y="1371600"/>
            <a:ext cx="381000" cy="990600"/>
          </a:xfrm>
          <a:prstGeom prst="leftBrac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Left Brace 5"/>
          <p:cNvSpPr/>
          <p:nvPr/>
        </p:nvSpPr>
        <p:spPr>
          <a:xfrm>
            <a:off x="2667000" y="2810708"/>
            <a:ext cx="381000" cy="2286000"/>
          </a:xfrm>
          <a:prstGeom prst="leftBrac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eft Brace 6"/>
          <p:cNvSpPr/>
          <p:nvPr/>
        </p:nvSpPr>
        <p:spPr>
          <a:xfrm>
            <a:off x="2667000" y="5590639"/>
            <a:ext cx="381000" cy="381000"/>
          </a:xfrm>
          <a:prstGeom prst="leftBrac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1524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1:</a:t>
            </a:r>
          </a:p>
          <a:p>
            <a:r>
              <a:rPr lang="en-US" b="1" dirty="0" smtClean="0"/>
              <a:t>Acquisition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800219"/>
          </a:xfrm>
          <a:prstGeom prst="rect">
            <a:avLst/>
          </a:prstGeom>
          <a:solidFill>
            <a:srgbClr val="0070C0"/>
          </a:solidFill>
        </p:spPr>
        <p:txBody>
          <a:bodyPr wrap="square" lIns="457200" tIns="91440" rIns="0" bIns="0" rtlCol="0"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Process Roadmap from August 2010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5477708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3:</a:t>
            </a:r>
          </a:p>
          <a:p>
            <a:r>
              <a:rPr lang="en-US" b="1" dirty="0" smtClean="0"/>
              <a:t>Implementation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90600" y="3648908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2:</a:t>
            </a:r>
          </a:p>
          <a:p>
            <a:r>
              <a:rPr lang="en-US" b="1" dirty="0" smtClean="0"/>
              <a:t>Preparation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200400" y="2695039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000" dirty="0" smtClean="0"/>
              <a:t>Community involvement/engagement</a:t>
            </a:r>
          </a:p>
          <a:p>
            <a:pPr marL="111125" indent="-111125">
              <a:buFont typeface="Arial" pitchFamily="34" charset="0"/>
              <a:buChar char="•"/>
            </a:pPr>
            <a:r>
              <a:rPr lang="en-US" sz="2000" dirty="0" smtClean="0"/>
              <a:t> Master planning</a:t>
            </a:r>
          </a:p>
          <a:p>
            <a:pPr marL="111125" indent="-111125">
              <a:buFont typeface="Arial" pitchFamily="34" charset="0"/>
              <a:buChar char="•"/>
            </a:pPr>
            <a:r>
              <a:rPr lang="en-US" sz="2000" dirty="0" smtClean="0"/>
              <a:t> Infrastructure plan</a:t>
            </a:r>
          </a:p>
          <a:p>
            <a:pPr marL="111125" indent="-111125">
              <a:buFont typeface="Arial" pitchFamily="34" charset="0"/>
              <a:buChar char="•"/>
            </a:pPr>
            <a:r>
              <a:rPr lang="en-US" sz="2000" dirty="0" smtClean="0"/>
              <a:t> Financial plan</a:t>
            </a:r>
          </a:p>
          <a:p>
            <a:pPr marL="111125" indent="-111125">
              <a:buFont typeface="Arial" pitchFamily="34" charset="0"/>
              <a:buChar char="•"/>
            </a:pPr>
            <a:r>
              <a:rPr lang="en-US" sz="2000" dirty="0" smtClean="0"/>
              <a:t> Entitlement agreement with COA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sz="2000" dirty="0" smtClean="0"/>
              <a:t>Establish community governance, architectural controls  and common maintenance cost sharing</a:t>
            </a:r>
          </a:p>
          <a:p>
            <a:pPr marL="111125" indent="-111125">
              <a:buFont typeface="Arial" pitchFamily="34" charset="0"/>
              <a:buChar char="•"/>
            </a:pPr>
            <a:r>
              <a:rPr lang="en-US" sz="2000" dirty="0" smtClean="0"/>
              <a:t> Infrastructure phasing plan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24200" y="5438239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000" dirty="0" smtClean="0"/>
              <a:t>Design and construction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Marketing and development</a:t>
            </a:r>
          </a:p>
          <a:p>
            <a:endParaRPr lang="en-US" sz="2000" dirty="0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52400" y="6324600"/>
            <a:ext cx="2209800" cy="365125"/>
          </a:xfrm>
        </p:spPr>
        <p:txBody>
          <a:bodyPr/>
          <a:lstStyle/>
          <a:p>
            <a:pPr algn="l"/>
            <a:fld id="{E65CEEB6-D1C0-49BF-B8C9-9CEBBBBB62D4}" type="slidenum">
              <a:rPr lang="en-US" smtClean="0"/>
              <a:pPr algn="l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46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Development</a:t>
            </a:r>
            <a:r>
              <a:rPr lang="en-US" dirty="0" smtClean="0">
                <a:solidFill>
                  <a:schemeClr val="bg1"/>
                </a:solidFill>
              </a:rPr>
              <a:t> | Process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Roadmap for Success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Right Arrow Callout 8"/>
          <p:cNvSpPr/>
          <p:nvPr/>
        </p:nvSpPr>
        <p:spPr>
          <a:xfrm>
            <a:off x="5791200" y="1011227"/>
            <a:ext cx="3200400" cy="685800"/>
          </a:xfrm>
          <a:prstGeom prst="rightArrowCallout">
            <a:avLst>
              <a:gd name="adj1" fmla="val 43208"/>
              <a:gd name="adj2" fmla="val 28268"/>
              <a:gd name="adj3" fmla="val 38072"/>
              <a:gd name="adj4" fmla="val 83500"/>
            </a:avLst>
          </a:prstGeom>
          <a:solidFill>
            <a:srgbClr val="97AD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Development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ight Arrow Callout 9"/>
          <p:cNvSpPr/>
          <p:nvPr/>
        </p:nvSpPr>
        <p:spPr>
          <a:xfrm>
            <a:off x="3048000" y="1011227"/>
            <a:ext cx="3200400" cy="685800"/>
          </a:xfrm>
          <a:prstGeom prst="rightArrowCallout">
            <a:avLst>
              <a:gd name="adj1" fmla="val 37605"/>
              <a:gd name="adj2" fmla="val 28268"/>
              <a:gd name="adj3" fmla="val 38072"/>
              <a:gd name="adj4" fmla="val 83500"/>
            </a:avLst>
          </a:prstGeom>
          <a:solidFill>
            <a:srgbClr val="B3CF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Planning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(Current Activity)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228600" y="1011227"/>
            <a:ext cx="3200400" cy="685800"/>
          </a:xfrm>
          <a:prstGeom prst="rightArrowCallout">
            <a:avLst>
              <a:gd name="adj1" fmla="val 37605"/>
              <a:gd name="adj2" fmla="val 28268"/>
              <a:gd name="adj3" fmla="val 38072"/>
              <a:gd name="adj4" fmla="val 83500"/>
            </a:avLst>
          </a:prstGeom>
          <a:solidFill>
            <a:srgbClr val="FBEB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Acquisition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2001827"/>
            <a:ext cx="2743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Gotham-Book"/>
                <a:cs typeface="Gotham-Book"/>
              </a:rPr>
              <a:t>RedLeaf/ACC Agreements </a:t>
            </a:r>
          </a:p>
          <a:p>
            <a:r>
              <a:rPr lang="en-US" sz="1200" dirty="0" smtClean="0">
                <a:solidFill>
                  <a:srgbClr val="789151"/>
                </a:solidFill>
                <a:latin typeface="Gotham-Book"/>
                <a:cs typeface="Gotham-Book"/>
              </a:rPr>
              <a:t>– November 2009</a:t>
            </a:r>
            <a:endParaRPr lang="en-US" sz="1200" dirty="0" smtClean="0">
              <a:latin typeface="Gotham-Book"/>
              <a:cs typeface="Gotham-Book"/>
            </a:endParaRPr>
          </a:p>
          <a:p>
            <a:endParaRPr lang="en-US" sz="1400" dirty="0" smtClean="0">
              <a:latin typeface="Gotham-Book"/>
              <a:cs typeface="Gotham-Book"/>
            </a:endParaRPr>
          </a:p>
          <a:p>
            <a:r>
              <a:rPr lang="en-US" sz="1400" dirty="0" smtClean="0">
                <a:latin typeface="Gotham-Book"/>
                <a:cs typeface="Gotham-Book"/>
              </a:rPr>
              <a:t>Acquisition of Property:</a:t>
            </a:r>
          </a:p>
          <a:p>
            <a:pPr indent="-100584">
              <a:buFont typeface="Arial"/>
              <a:buChar char="•"/>
            </a:pPr>
            <a:r>
              <a:rPr lang="en-US" sz="1400" dirty="0" smtClean="0">
                <a:latin typeface="Gotham-Book"/>
                <a:cs typeface="Gotham-Book"/>
              </a:rPr>
              <a:t> </a:t>
            </a:r>
            <a:r>
              <a:rPr lang="en-US" sz="1400" dirty="0" err="1" smtClean="0">
                <a:latin typeface="Gotham-Book"/>
                <a:cs typeface="Gotham-Book"/>
              </a:rPr>
              <a:t>Dillards</a:t>
            </a:r>
            <a:r>
              <a:rPr lang="en-US" sz="1400" dirty="0" smtClean="0">
                <a:latin typeface="Gotham-Book"/>
                <a:cs typeface="Gotham-Book"/>
              </a:rPr>
              <a:t> </a:t>
            </a:r>
            <a:r>
              <a:rPr lang="en-US" sz="1200" dirty="0" smtClean="0">
                <a:solidFill>
                  <a:srgbClr val="789151"/>
                </a:solidFill>
                <a:latin typeface="Gotham-Book"/>
                <a:cs typeface="Gotham-Book"/>
              </a:rPr>
              <a:t>– Closed May 2010</a:t>
            </a:r>
          </a:p>
          <a:p>
            <a:pPr indent="-100584">
              <a:buFont typeface="Arial"/>
              <a:buChar char="•"/>
            </a:pPr>
            <a:r>
              <a:rPr lang="en-US" sz="1400" dirty="0" smtClean="0">
                <a:latin typeface="Gotham-Book"/>
                <a:cs typeface="Gotham-Book"/>
              </a:rPr>
              <a:t> Macys </a:t>
            </a:r>
            <a:r>
              <a:rPr lang="en-US" sz="1200" dirty="0" smtClean="0">
                <a:solidFill>
                  <a:srgbClr val="789151"/>
                </a:solidFill>
                <a:latin typeface="Gotham-Book"/>
                <a:cs typeface="Gotham-Book"/>
              </a:rPr>
              <a:t>– </a:t>
            </a:r>
            <a:r>
              <a:rPr lang="en-US" sz="1200" dirty="0">
                <a:solidFill>
                  <a:srgbClr val="789151"/>
                </a:solidFill>
                <a:latin typeface="Gotham-Book"/>
                <a:cs typeface="Gotham-Book"/>
              </a:rPr>
              <a:t>Closed </a:t>
            </a:r>
            <a:r>
              <a:rPr lang="en-US" sz="1200" dirty="0" smtClean="0">
                <a:solidFill>
                  <a:srgbClr val="789151"/>
                </a:solidFill>
                <a:latin typeface="Gotham-Book"/>
                <a:cs typeface="Gotham-Book"/>
              </a:rPr>
              <a:t>Dec 2010</a:t>
            </a:r>
            <a:endParaRPr lang="en-US" sz="1200" dirty="0">
              <a:solidFill>
                <a:srgbClr val="789151"/>
              </a:solidFill>
              <a:latin typeface="Gotham-Book"/>
              <a:cs typeface="Gotham-Book"/>
            </a:endParaRPr>
          </a:p>
          <a:p>
            <a:pPr indent="-100584">
              <a:buFont typeface="Arial"/>
              <a:buChar char="•"/>
            </a:pPr>
            <a:r>
              <a:rPr lang="en-US" sz="1400" dirty="0" smtClean="0">
                <a:latin typeface="Gotham-Book"/>
                <a:cs typeface="Gotham-Book"/>
              </a:rPr>
              <a:t> AIG </a:t>
            </a:r>
            <a:r>
              <a:rPr lang="en-US" sz="1200" dirty="0" smtClean="0">
                <a:solidFill>
                  <a:srgbClr val="789151"/>
                </a:solidFill>
                <a:latin typeface="Gotham-Book"/>
                <a:cs typeface="Gotham-Book"/>
              </a:rPr>
              <a:t>– </a:t>
            </a:r>
            <a:r>
              <a:rPr lang="en-US" sz="1200" dirty="0">
                <a:solidFill>
                  <a:srgbClr val="789151"/>
                </a:solidFill>
                <a:latin typeface="Gotham-Book"/>
                <a:cs typeface="Gotham-Book"/>
              </a:rPr>
              <a:t>Closed </a:t>
            </a:r>
            <a:r>
              <a:rPr lang="en-US" sz="1200" dirty="0" smtClean="0">
                <a:solidFill>
                  <a:srgbClr val="789151"/>
                </a:solidFill>
                <a:latin typeface="Gotham-Book"/>
                <a:cs typeface="Gotham-Book"/>
              </a:rPr>
              <a:t>May 2011</a:t>
            </a:r>
            <a:endParaRPr lang="en-US" sz="1200" dirty="0">
              <a:solidFill>
                <a:srgbClr val="789151"/>
              </a:solidFill>
              <a:latin typeface="Gotham-Book"/>
              <a:cs typeface="Gotham-Book"/>
            </a:endParaRPr>
          </a:p>
          <a:p>
            <a:pPr indent="-100584">
              <a:buFont typeface="Arial"/>
              <a:buChar char="•"/>
            </a:pPr>
            <a:r>
              <a:rPr lang="en-US" sz="1400" dirty="0" smtClean="0">
                <a:latin typeface="Gotham-Book"/>
                <a:cs typeface="Gotham-Book"/>
              </a:rPr>
              <a:t> </a:t>
            </a:r>
            <a:r>
              <a:rPr lang="en-US" sz="1400" dirty="0" err="1" smtClean="0">
                <a:latin typeface="Gotham-Book"/>
                <a:cs typeface="Gotham-Book"/>
              </a:rPr>
              <a:t>Greyhawke</a:t>
            </a:r>
            <a:r>
              <a:rPr lang="en-US" sz="1400" dirty="0" smtClean="0">
                <a:latin typeface="Gotham-Book"/>
                <a:cs typeface="Gotham-Book"/>
              </a:rPr>
              <a:t> </a:t>
            </a:r>
            <a:r>
              <a:rPr lang="en-US" sz="1400" dirty="0" smtClean="0">
                <a:solidFill>
                  <a:srgbClr val="789151"/>
                </a:solidFill>
                <a:latin typeface="Gotham-Book"/>
                <a:cs typeface="Gotham-Book"/>
              </a:rPr>
              <a:t>– </a:t>
            </a:r>
            <a:r>
              <a:rPr lang="en-US" sz="1200" dirty="0">
                <a:solidFill>
                  <a:srgbClr val="789151"/>
                </a:solidFill>
                <a:latin typeface="Gotham-Book"/>
                <a:cs typeface="Gotham-Book"/>
              </a:rPr>
              <a:t>Closed </a:t>
            </a:r>
            <a:br>
              <a:rPr lang="en-US" sz="1200" dirty="0">
                <a:solidFill>
                  <a:srgbClr val="789151"/>
                </a:solidFill>
                <a:latin typeface="Gotham-Book"/>
                <a:cs typeface="Gotham-Book"/>
              </a:rPr>
            </a:br>
            <a:r>
              <a:rPr lang="en-US" sz="1200" dirty="0">
                <a:solidFill>
                  <a:srgbClr val="789151"/>
                </a:solidFill>
                <a:latin typeface="Gotham-Book"/>
                <a:cs typeface="Gotham-Book"/>
              </a:rPr>
              <a:t>     </a:t>
            </a:r>
            <a:r>
              <a:rPr lang="en-US" sz="1200" dirty="0" smtClean="0">
                <a:solidFill>
                  <a:srgbClr val="789151"/>
                </a:solidFill>
                <a:latin typeface="Gotham-Book"/>
                <a:cs typeface="Gotham-Book"/>
              </a:rPr>
              <a:t>Aug 2011</a:t>
            </a:r>
          </a:p>
          <a:p>
            <a:pPr indent="-100584">
              <a:buFont typeface="Arial"/>
              <a:buChar char="•"/>
            </a:pPr>
            <a:r>
              <a:rPr lang="en-US" sz="1400" dirty="0" smtClean="0">
                <a:latin typeface="Gotham-Book"/>
                <a:cs typeface="Gotham-Book"/>
              </a:rPr>
              <a:t> LNR </a:t>
            </a:r>
            <a:r>
              <a:rPr lang="en-US" sz="1200" dirty="0" smtClean="0">
                <a:solidFill>
                  <a:srgbClr val="789151"/>
                </a:solidFill>
                <a:latin typeface="Gotham-Book"/>
                <a:cs typeface="Gotham-Book"/>
              </a:rPr>
              <a:t>– Closed Aug 2012</a:t>
            </a:r>
          </a:p>
          <a:p>
            <a:pPr indent="-100584">
              <a:buFont typeface="Arial"/>
              <a:buChar char="•"/>
            </a:pPr>
            <a:r>
              <a:rPr lang="en-US" sz="1400" dirty="0" smtClean="0">
                <a:latin typeface="Gotham-Book"/>
                <a:cs typeface="Gotham-Book"/>
              </a:rPr>
              <a:t> </a:t>
            </a:r>
            <a:r>
              <a:rPr lang="en-US" sz="1400" dirty="0" err="1" smtClean="0">
                <a:latin typeface="Gotham-Book"/>
                <a:cs typeface="Gotham-Book"/>
              </a:rPr>
              <a:t>TxDOT</a:t>
            </a:r>
            <a:r>
              <a:rPr lang="en-US" sz="1200" dirty="0" smtClean="0">
                <a:solidFill>
                  <a:srgbClr val="789151"/>
                </a:solidFill>
                <a:latin typeface="Gotham-Book"/>
                <a:cs typeface="Gotham-Book"/>
              </a:rPr>
              <a:t>– Closed Aug 2012</a:t>
            </a:r>
          </a:p>
          <a:p>
            <a:pPr indent="-100584">
              <a:buFont typeface="Arial"/>
              <a:buChar char="•"/>
            </a:pPr>
            <a:endParaRPr lang="en-US" sz="1200" dirty="0" smtClean="0">
              <a:solidFill>
                <a:srgbClr val="789151"/>
              </a:solidFill>
              <a:latin typeface="Gotham-Book"/>
              <a:cs typeface="Gotham-Book"/>
            </a:endParaRPr>
          </a:p>
          <a:p>
            <a:pPr marL="285750" indent="-285750"/>
            <a:endParaRPr lang="en-US" sz="1400" dirty="0">
              <a:solidFill>
                <a:srgbClr val="BC1210"/>
              </a:solidFill>
              <a:latin typeface="Gotham-Book"/>
              <a:cs typeface="Gotham-Boo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6600" y="2001828"/>
            <a:ext cx="2438400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Gotham-Book"/>
                <a:cs typeface="Gotham-Book"/>
              </a:rPr>
              <a:t>ACC Academic Master Plan</a:t>
            </a:r>
          </a:p>
          <a:p>
            <a:r>
              <a:rPr lang="en-US" sz="1200" dirty="0" smtClean="0">
                <a:solidFill>
                  <a:srgbClr val="789151"/>
                </a:solidFill>
                <a:latin typeface="Gotham-Book"/>
                <a:cs typeface="Gotham-Book"/>
              </a:rPr>
              <a:t>(under way)</a:t>
            </a:r>
            <a:endParaRPr lang="en-US" sz="1200" dirty="0">
              <a:solidFill>
                <a:srgbClr val="789151"/>
              </a:solidFill>
              <a:latin typeface="Gotham-Book"/>
              <a:cs typeface="Gotham-Book"/>
            </a:endParaRPr>
          </a:p>
          <a:p>
            <a:endParaRPr lang="en-US" sz="1100" dirty="0" smtClean="0">
              <a:latin typeface="Gotham-Book"/>
              <a:cs typeface="Gotham-Book"/>
            </a:endParaRPr>
          </a:p>
          <a:p>
            <a:r>
              <a:rPr lang="en-US" sz="1400" dirty="0" smtClean="0">
                <a:latin typeface="Gotham-Book"/>
                <a:cs typeface="Gotham-Book"/>
              </a:rPr>
              <a:t>Overall Project Master Plan</a:t>
            </a:r>
          </a:p>
          <a:p>
            <a:r>
              <a:rPr lang="en-US" sz="1200" dirty="0">
                <a:solidFill>
                  <a:srgbClr val="789151"/>
                </a:solidFill>
                <a:latin typeface="Gotham-Book"/>
                <a:cs typeface="Gotham-Book"/>
              </a:rPr>
              <a:t>(under way)</a:t>
            </a:r>
          </a:p>
          <a:p>
            <a:endParaRPr lang="en-US" sz="1100" dirty="0" smtClean="0">
              <a:latin typeface="Gotham-Book"/>
              <a:cs typeface="Gotham-Book"/>
            </a:endParaRPr>
          </a:p>
          <a:p>
            <a:r>
              <a:rPr lang="en-US" sz="1400" dirty="0" smtClean="0">
                <a:latin typeface="Gotham-Book"/>
                <a:cs typeface="Gotham-Book"/>
              </a:rPr>
              <a:t>Infrastructure Plan</a:t>
            </a:r>
          </a:p>
          <a:p>
            <a:r>
              <a:rPr lang="en-US" sz="1200" dirty="0">
                <a:solidFill>
                  <a:srgbClr val="789151"/>
                </a:solidFill>
                <a:latin typeface="Gotham-Book"/>
                <a:cs typeface="Gotham-Book"/>
              </a:rPr>
              <a:t>(under way</a:t>
            </a:r>
            <a:r>
              <a:rPr lang="en-US" sz="1200" dirty="0" smtClean="0">
                <a:solidFill>
                  <a:srgbClr val="789151"/>
                </a:solidFill>
                <a:latin typeface="Gotham-Book"/>
                <a:cs typeface="Gotham-Book"/>
              </a:rPr>
              <a:t>)</a:t>
            </a:r>
          </a:p>
          <a:p>
            <a:endParaRPr lang="en-US" sz="1100" dirty="0" smtClean="0">
              <a:latin typeface="Gotham-Book"/>
              <a:cs typeface="Gotham-Book"/>
            </a:endParaRPr>
          </a:p>
          <a:p>
            <a:r>
              <a:rPr lang="en-US" sz="1400" dirty="0" smtClean="0">
                <a:latin typeface="Gotham-Book"/>
                <a:cs typeface="Gotham-Book"/>
              </a:rPr>
              <a:t>Community Engagement</a:t>
            </a:r>
          </a:p>
          <a:p>
            <a:r>
              <a:rPr lang="en-US" sz="1200" dirty="0" smtClean="0">
                <a:solidFill>
                  <a:srgbClr val="789151"/>
                </a:solidFill>
                <a:latin typeface="Gotham-Book"/>
                <a:cs typeface="Gotham-Book"/>
              </a:rPr>
              <a:t>(under way)</a:t>
            </a:r>
          </a:p>
          <a:p>
            <a:endParaRPr lang="en-US" sz="1100" dirty="0" smtClean="0">
              <a:latin typeface="Gotham-Book"/>
              <a:cs typeface="Gotham-Book"/>
            </a:endParaRPr>
          </a:p>
          <a:p>
            <a:r>
              <a:rPr lang="en-US" sz="1400" dirty="0" smtClean="0">
                <a:latin typeface="Gotham-Book"/>
                <a:cs typeface="Gotham-Book"/>
              </a:rPr>
              <a:t>Infrastructure Finance Plan</a:t>
            </a:r>
          </a:p>
          <a:p>
            <a:r>
              <a:rPr lang="en-US" sz="1200" dirty="0" smtClean="0">
                <a:solidFill>
                  <a:srgbClr val="789151"/>
                </a:solidFill>
                <a:latin typeface="Gotham-Book"/>
                <a:cs typeface="Gotham-Book"/>
              </a:rPr>
              <a:t>(under way)</a:t>
            </a:r>
          </a:p>
          <a:p>
            <a:endParaRPr lang="en-US" sz="1400" dirty="0" smtClean="0">
              <a:latin typeface="Gotham-Book"/>
              <a:cs typeface="Gotham-Book"/>
            </a:endParaRPr>
          </a:p>
          <a:p>
            <a:r>
              <a:rPr lang="en-US" sz="1400" dirty="0" smtClean="0">
                <a:latin typeface="Gotham-Book"/>
                <a:cs typeface="Gotham-Book"/>
              </a:rPr>
              <a:t>Zoning Modification</a:t>
            </a:r>
          </a:p>
          <a:p>
            <a:r>
              <a:rPr lang="en-US" sz="1200" dirty="0" smtClean="0">
                <a:solidFill>
                  <a:srgbClr val="789151"/>
                </a:solidFill>
                <a:latin typeface="Gotham-Book"/>
                <a:cs typeface="Gotham-Book"/>
              </a:rPr>
              <a:t>(under way)</a:t>
            </a:r>
          </a:p>
          <a:p>
            <a:endParaRPr lang="en-US" sz="1400" dirty="0" smtClean="0">
              <a:latin typeface="Gotham-Book"/>
              <a:cs typeface="Gotham-Book"/>
            </a:endParaRPr>
          </a:p>
          <a:p>
            <a:r>
              <a:rPr lang="en-US" sz="1400" dirty="0" smtClean="0">
                <a:latin typeface="Gotham-Book"/>
                <a:cs typeface="Gotham-Book"/>
              </a:rPr>
              <a:t>Community Governance</a:t>
            </a:r>
            <a:endParaRPr lang="en-US" sz="1400" dirty="0">
              <a:latin typeface="Gotham-Book"/>
              <a:cs typeface="Gotham-Book"/>
            </a:endParaRPr>
          </a:p>
          <a:p>
            <a:r>
              <a:rPr lang="en-US" sz="1200" dirty="0">
                <a:solidFill>
                  <a:srgbClr val="789151"/>
                </a:solidFill>
                <a:latin typeface="Gotham-Book"/>
                <a:cs typeface="Gotham-Book"/>
              </a:rPr>
              <a:t>(under way)</a:t>
            </a:r>
          </a:p>
          <a:p>
            <a:endParaRPr lang="en-US" sz="1100" dirty="0">
              <a:solidFill>
                <a:srgbClr val="BC1210"/>
              </a:solidFill>
              <a:latin typeface="Gotham-Book"/>
              <a:cs typeface="Gotham-Book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9800" y="2001827"/>
            <a:ext cx="2667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Gotham-Book"/>
                <a:cs typeface="Gotham-Book"/>
              </a:rPr>
              <a:t>Design</a:t>
            </a:r>
          </a:p>
          <a:p>
            <a:r>
              <a:rPr lang="en-US" sz="1200" dirty="0">
                <a:solidFill>
                  <a:srgbClr val="789151"/>
                </a:solidFill>
                <a:latin typeface="Gotham-Book"/>
                <a:cs typeface="Gotham-Book"/>
              </a:rPr>
              <a:t>(JC Penney design </a:t>
            </a:r>
            <a:r>
              <a:rPr lang="en-US" sz="1200" dirty="0" smtClean="0">
                <a:solidFill>
                  <a:srgbClr val="789151"/>
                </a:solidFill>
                <a:latin typeface="Gotham-Book"/>
                <a:cs typeface="Gotham-Book"/>
              </a:rPr>
              <a:t>underway)</a:t>
            </a:r>
          </a:p>
          <a:p>
            <a:r>
              <a:rPr lang="en-US" sz="1200" dirty="0">
                <a:solidFill>
                  <a:srgbClr val="789151"/>
                </a:solidFill>
                <a:latin typeface="Gotham-Book"/>
                <a:cs typeface="Gotham-Book"/>
              </a:rPr>
              <a:t>(Infrastructure design underway)</a:t>
            </a:r>
          </a:p>
          <a:p>
            <a:endParaRPr lang="en-US" sz="1400" dirty="0">
              <a:latin typeface="Gotham-Book"/>
              <a:cs typeface="Gotham-Book"/>
            </a:endParaRPr>
          </a:p>
          <a:p>
            <a:r>
              <a:rPr lang="en-US" sz="1400" dirty="0" smtClean="0">
                <a:latin typeface="Gotham-Book"/>
                <a:cs typeface="Gotham-Book"/>
              </a:rPr>
              <a:t>Construction</a:t>
            </a:r>
          </a:p>
          <a:p>
            <a:endParaRPr lang="en-US" sz="1400" dirty="0" smtClean="0">
              <a:latin typeface="Gotham-Book"/>
              <a:cs typeface="Gotham-Book"/>
            </a:endParaRPr>
          </a:p>
          <a:p>
            <a:r>
              <a:rPr lang="en-US" sz="1400" dirty="0">
                <a:latin typeface="Gotham-Book"/>
                <a:cs typeface="Gotham-Book"/>
              </a:rPr>
              <a:t>Marketing</a:t>
            </a:r>
          </a:p>
          <a:p>
            <a:endParaRPr lang="en-US" sz="1400" dirty="0">
              <a:latin typeface="Gotham-Book"/>
              <a:cs typeface="Gotham-Book"/>
            </a:endParaRPr>
          </a:p>
          <a:p>
            <a:r>
              <a:rPr lang="en-US" sz="1400" dirty="0" smtClean="0">
                <a:latin typeface="Gotham-Book"/>
                <a:cs typeface="Gotham-Book"/>
              </a:rPr>
              <a:t>Sales</a:t>
            </a:r>
          </a:p>
          <a:p>
            <a:endParaRPr lang="en-US" sz="1400" dirty="0" smtClean="0">
              <a:latin typeface="Gotham-Book"/>
              <a:cs typeface="Gotham-Book"/>
            </a:endParaRPr>
          </a:p>
          <a:p>
            <a:endParaRPr lang="en-US" sz="1400" dirty="0">
              <a:latin typeface="Gotham-Book"/>
              <a:cs typeface="Gotham-Book"/>
            </a:endParaRPr>
          </a:p>
          <a:p>
            <a:endParaRPr lang="en-US" sz="1400" dirty="0" smtClean="0">
              <a:latin typeface="Gotham-Book"/>
              <a:cs typeface="Gotham-Book"/>
            </a:endParaRPr>
          </a:p>
          <a:p>
            <a:endParaRPr lang="en-US" sz="1400" dirty="0" smtClean="0">
              <a:latin typeface="Gotham-Book"/>
              <a:cs typeface="Gotham-Book"/>
            </a:endParaRPr>
          </a:p>
          <a:p>
            <a:endParaRPr lang="en-US" sz="1400" dirty="0">
              <a:solidFill>
                <a:srgbClr val="BC1210"/>
              </a:solidFill>
              <a:latin typeface="Gotham-Book"/>
              <a:cs typeface="Gotham-Book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972594" y="2001827"/>
            <a:ext cx="0" cy="409337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792788" y="2001827"/>
            <a:ext cx="0" cy="409337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09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7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Development </a:t>
            </a:r>
            <a:r>
              <a:rPr lang="en-US" dirty="0" smtClean="0"/>
              <a:t>| Roles and Responsibilities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28600" y="1143000"/>
            <a:ext cx="2724912" cy="4782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200400" y="1143000"/>
            <a:ext cx="2724912" cy="4782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172200" y="1143000"/>
            <a:ext cx="2724912" cy="4782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04800" y="1219200"/>
            <a:ext cx="2590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ACC as Landowner/</a:t>
            </a:r>
          </a:p>
          <a:p>
            <a:r>
              <a:rPr lang="en-US" sz="1600" b="1" dirty="0" smtClean="0"/>
              <a:t>Partner:</a:t>
            </a:r>
          </a:p>
          <a:p>
            <a:endParaRPr lang="en-US" b="1" dirty="0" smtClean="0"/>
          </a:p>
          <a:p>
            <a:pPr marL="236538" indent="-236538">
              <a:buFont typeface="Arial"/>
              <a:buChar char="•"/>
            </a:pPr>
            <a:r>
              <a:rPr lang="en-US" sz="1600" dirty="0" smtClean="0"/>
              <a:t>Maintain interim ownership of the non-college parts of the property</a:t>
            </a:r>
          </a:p>
          <a:p>
            <a:pPr marL="236538" indent="-236538">
              <a:buFont typeface="Arial"/>
              <a:buChar char="•"/>
            </a:pPr>
            <a:r>
              <a:rPr lang="en-US" sz="1600" dirty="0" smtClean="0"/>
              <a:t>Oversight and approval of all decisions</a:t>
            </a:r>
          </a:p>
          <a:p>
            <a:pPr marL="236538" indent="-236538">
              <a:buFont typeface="Arial"/>
              <a:buChar char="•"/>
            </a:pPr>
            <a:r>
              <a:rPr lang="en-US" sz="1600" dirty="0" smtClean="0"/>
              <a:t>Share in costs that benefit both college and non-college uses</a:t>
            </a:r>
          </a:p>
          <a:p>
            <a:pPr marL="236538" indent="-236538">
              <a:buFont typeface="Arial"/>
              <a:buChar char="•"/>
            </a:pPr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352800" y="1219200"/>
            <a:ext cx="2438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ACC as Institutional Anchor:</a:t>
            </a:r>
          </a:p>
          <a:p>
            <a:endParaRPr lang="en-US" sz="1600" b="1" dirty="0" smtClean="0"/>
          </a:p>
          <a:p>
            <a:pPr marL="236538" indent="-236538">
              <a:buFont typeface="Arial"/>
              <a:buChar char="•"/>
            </a:pPr>
            <a:r>
              <a:rPr lang="en-US" sz="1600" dirty="0" smtClean="0"/>
              <a:t>Establish a master plan for college uses</a:t>
            </a:r>
          </a:p>
          <a:p>
            <a:pPr marL="236538" indent="-236538">
              <a:buFont typeface="Arial"/>
              <a:buChar char="•"/>
            </a:pPr>
            <a:r>
              <a:rPr lang="en-US" sz="1600" dirty="0" smtClean="0"/>
              <a:t>Form innovative public/public and public/private partnerships</a:t>
            </a:r>
          </a:p>
          <a:p>
            <a:pPr marL="236538" indent="-236538">
              <a:buFont typeface="Arial"/>
              <a:buChar char="•"/>
            </a:pPr>
            <a:r>
              <a:rPr lang="en-US" sz="1600" dirty="0" smtClean="0"/>
              <a:t>Design, construct, fund and operate college facilities</a:t>
            </a:r>
            <a:endParaRPr lang="en-US" sz="1600" dirty="0"/>
          </a:p>
          <a:p>
            <a:pPr marL="236538" indent="-236538">
              <a:buFont typeface="Arial"/>
              <a:buChar char="•"/>
            </a:pPr>
            <a:endParaRPr lang="en-US" sz="1600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6324600" y="1219200"/>
            <a:ext cx="2514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RedLeaf as Master Developer:</a:t>
            </a:r>
          </a:p>
          <a:p>
            <a:endParaRPr lang="en-US" sz="1600" b="1" dirty="0" smtClean="0"/>
          </a:p>
          <a:p>
            <a:pPr marL="236538" indent="-236538">
              <a:buFont typeface="Arial"/>
              <a:buChar char="•"/>
            </a:pPr>
            <a:r>
              <a:rPr lang="en-US" sz="1600" dirty="0" smtClean="0"/>
              <a:t>Oversee, manage and implement all shared and non-college parts of the project subject to oversight and approval by ACC</a:t>
            </a:r>
          </a:p>
          <a:p>
            <a:pPr marL="236538" indent="-236538">
              <a:buFont typeface="Arial"/>
              <a:buChar char="•"/>
            </a:pPr>
            <a:r>
              <a:rPr lang="en-US" sz="1600" dirty="0" smtClean="0"/>
              <a:t>Share in costs that benefit both college and non-college uses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Introduction </a:t>
            </a:r>
            <a:r>
              <a:rPr lang="en-US" dirty="0" smtClean="0">
                <a:solidFill>
                  <a:schemeClr val="bg1"/>
                </a:solidFill>
              </a:rPr>
              <a:t>| History</a:t>
            </a:r>
          </a:p>
        </p:txBody>
      </p:sp>
      <p:pic>
        <p:nvPicPr>
          <p:cNvPr id="8" name="Picture 7" descr="Old Orphanage where Highland Mall is Now.jpg"/>
          <p:cNvPicPr>
            <a:picLocks noChangeAspect="1"/>
          </p:cNvPicPr>
          <p:nvPr/>
        </p:nvPicPr>
        <p:blipFill>
          <a:blip r:embed="rId3"/>
          <a:srcRect b="17639"/>
          <a:stretch>
            <a:fillRect/>
          </a:stretch>
        </p:blipFill>
        <p:spPr>
          <a:xfrm>
            <a:off x="5410200" y="1066800"/>
            <a:ext cx="2057401" cy="1371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467601" y="1066800"/>
            <a:ext cx="1253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An orphanage once stood just North of where Highland Mall is located today.</a:t>
            </a:r>
            <a:endParaRPr lang="en-US" sz="1200" i="1" dirty="0"/>
          </a:p>
        </p:txBody>
      </p:sp>
      <p:pic>
        <p:nvPicPr>
          <p:cNvPr id="13" name="Picture 12" descr="DC-260-D36128767.tif"/>
          <p:cNvPicPr>
            <a:picLocks noChangeAspect="1"/>
          </p:cNvPicPr>
          <p:nvPr/>
        </p:nvPicPr>
        <p:blipFill>
          <a:blip r:embed="rId4"/>
          <a:srcRect l="18333" r="8333"/>
          <a:stretch>
            <a:fillRect/>
          </a:stretch>
        </p:blipFill>
        <p:spPr>
          <a:xfrm>
            <a:off x="5410200" y="4344472"/>
            <a:ext cx="2057400" cy="17033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476067" y="4330482"/>
            <a:ext cx="1286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Highland Mall had high volumes of traffic for decades.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32417" r="57576" b="11904"/>
          <a:stretch/>
        </p:blipFill>
        <p:spPr bwMode="auto">
          <a:xfrm>
            <a:off x="5410199" y="2590800"/>
            <a:ext cx="2057402" cy="162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467600" y="2574190"/>
            <a:ext cx="1286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Aerial photograph of Highland area in 1951.</a:t>
            </a:r>
            <a:endParaRPr lang="en-US" sz="12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969288"/>
            <a:ext cx="43434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b="1" dirty="0" smtClean="0">
                <a:latin typeface="Gotham-Book"/>
                <a:cs typeface="Gotham-Book"/>
              </a:rPr>
              <a:t>Prior Use: </a:t>
            </a:r>
          </a:p>
          <a:p>
            <a:pPr marL="457200" indent="-457200"/>
            <a:r>
              <a:rPr lang="en-US" b="1" dirty="0" smtClean="0">
                <a:solidFill>
                  <a:srgbClr val="FF0000"/>
                </a:solidFill>
                <a:latin typeface="Gotham-Book"/>
                <a:cs typeface="Gotham-Book"/>
              </a:rPr>
              <a:t>	</a:t>
            </a:r>
            <a:r>
              <a:rPr lang="en-US" dirty="0" smtClean="0">
                <a:latin typeface="Gotham-Book"/>
                <a:cs typeface="Gotham-Book"/>
              </a:rPr>
              <a:t>The property was farmland; an orphanage was nearby</a:t>
            </a:r>
            <a:endParaRPr lang="en-US" dirty="0">
              <a:latin typeface="Gotham-Book"/>
              <a:cs typeface="Gotham-Book"/>
            </a:endParaRPr>
          </a:p>
          <a:p>
            <a:endParaRPr lang="en-US" dirty="0" smtClean="0">
              <a:latin typeface="Gotham-Book"/>
              <a:cs typeface="Gotham-Book"/>
            </a:endParaRPr>
          </a:p>
          <a:p>
            <a:pPr marL="457200" indent="-457200">
              <a:buFont typeface="Arial"/>
              <a:buChar char="•"/>
            </a:pPr>
            <a:r>
              <a:rPr lang="en-US" b="1" dirty="0" smtClean="0">
                <a:latin typeface="Gotham-Book"/>
                <a:cs typeface="Gotham-Book"/>
              </a:rPr>
              <a:t>1971:</a:t>
            </a:r>
          </a:p>
          <a:p>
            <a:pPr marL="457200" indent="-457200"/>
            <a:r>
              <a:rPr lang="en-US" b="1" dirty="0" smtClean="0">
                <a:latin typeface="Gotham-Book"/>
                <a:cs typeface="Gotham-Book"/>
              </a:rPr>
              <a:t>	</a:t>
            </a:r>
            <a:r>
              <a:rPr lang="en-US" dirty="0" smtClean="0">
                <a:latin typeface="Gotham-Book"/>
                <a:cs typeface="Gotham-Book"/>
              </a:rPr>
              <a:t>Opened as Austin’s first indoor mall</a:t>
            </a:r>
          </a:p>
          <a:p>
            <a:pPr marL="457200" indent="-457200">
              <a:buFont typeface="Arial"/>
              <a:buChar char="•"/>
            </a:pPr>
            <a:endParaRPr lang="en-US" dirty="0" smtClean="0">
              <a:latin typeface="Gotham-Book"/>
              <a:cs typeface="Gotham-Book"/>
            </a:endParaRPr>
          </a:p>
          <a:p>
            <a:pPr marL="457200" indent="-457200">
              <a:buFont typeface="Arial"/>
              <a:buChar char="•"/>
            </a:pPr>
            <a:r>
              <a:rPr lang="en-US" b="1" dirty="0" smtClean="0">
                <a:latin typeface="Gotham-Book"/>
                <a:cs typeface="Gotham-Book"/>
              </a:rPr>
              <a:t>1970s-early 2000s:</a:t>
            </a:r>
          </a:p>
          <a:p>
            <a:pPr marL="457200" indent="-457200"/>
            <a:r>
              <a:rPr lang="en-US" b="1" dirty="0" smtClean="0">
                <a:latin typeface="Gotham-Book"/>
                <a:cs typeface="Gotham-Book"/>
              </a:rPr>
              <a:t>	</a:t>
            </a:r>
            <a:r>
              <a:rPr lang="en-US" dirty="0" smtClean="0">
                <a:latin typeface="Gotham-Book"/>
                <a:cs typeface="Gotham-Book"/>
              </a:rPr>
              <a:t>Successful retail operations and anchor for north central Austin</a:t>
            </a:r>
          </a:p>
          <a:p>
            <a:pPr marL="457200" indent="-457200"/>
            <a:endParaRPr lang="en-US" dirty="0" smtClean="0">
              <a:latin typeface="Gotham-Book"/>
              <a:cs typeface="Gotham-Book"/>
            </a:endParaRPr>
          </a:p>
          <a:p>
            <a:pPr marL="457200" indent="-457200">
              <a:buFont typeface="Arial"/>
              <a:buChar char="•"/>
            </a:pPr>
            <a:r>
              <a:rPr lang="en-US" b="1" dirty="0" smtClean="0">
                <a:latin typeface="Gotham-Book"/>
                <a:cs typeface="Gotham-Book"/>
              </a:rPr>
              <a:t>Early </a:t>
            </a:r>
            <a:r>
              <a:rPr lang="en-US" b="1" dirty="0">
                <a:latin typeface="Gotham-Book"/>
                <a:cs typeface="Gotham-Book"/>
              </a:rPr>
              <a:t>2000s:</a:t>
            </a:r>
          </a:p>
          <a:p>
            <a:pPr marL="457200" indent="-457200"/>
            <a:r>
              <a:rPr lang="en-US" b="1" dirty="0">
                <a:latin typeface="Gotham-Book"/>
                <a:cs typeface="Gotham-Book"/>
              </a:rPr>
              <a:t>	</a:t>
            </a:r>
            <a:r>
              <a:rPr lang="en-US" dirty="0" smtClean="0">
                <a:latin typeface="Gotham-Book"/>
                <a:cs typeface="Gotham-Book"/>
              </a:rPr>
              <a:t>Decline of mall and closure of anchor stores</a:t>
            </a:r>
            <a:endParaRPr lang="en-US" dirty="0">
              <a:latin typeface="Gotham-Book"/>
              <a:cs typeface="Gotham-Book"/>
            </a:endParaRPr>
          </a:p>
          <a:p>
            <a:pPr marL="457200" indent="-457200"/>
            <a:endParaRPr lang="en-US" dirty="0" smtClean="0">
              <a:latin typeface="Gotham-Book"/>
              <a:cs typeface="Gotham-Book"/>
            </a:endParaRPr>
          </a:p>
          <a:p>
            <a:pPr marL="457200" indent="-457200">
              <a:buFont typeface="Arial"/>
              <a:buChar char="•"/>
            </a:pPr>
            <a:r>
              <a:rPr lang="en-US" b="1" dirty="0" smtClean="0">
                <a:latin typeface="Gotham-Book"/>
                <a:cs typeface="Gotham-Book"/>
              </a:rPr>
              <a:t>May 2010:</a:t>
            </a:r>
          </a:p>
          <a:p>
            <a:pPr marL="457200" indent="-457200"/>
            <a:r>
              <a:rPr lang="en-US" b="1" dirty="0" smtClean="0">
                <a:solidFill>
                  <a:srgbClr val="000000"/>
                </a:solidFill>
                <a:latin typeface="Gotham-Book"/>
                <a:cs typeface="Gotham-Book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Gotham-Book"/>
                <a:cs typeface="Gotham-Book"/>
              </a:rPr>
              <a:t>ACC and </a:t>
            </a:r>
            <a:r>
              <a:rPr lang="en-US" dirty="0" err="1" smtClean="0">
                <a:solidFill>
                  <a:srgbClr val="000000"/>
                </a:solidFill>
                <a:latin typeface="Gotham-Book"/>
                <a:cs typeface="Gotham-Book"/>
              </a:rPr>
              <a:t>RedLeaf</a:t>
            </a:r>
            <a:r>
              <a:rPr lang="en-US" dirty="0" smtClean="0">
                <a:solidFill>
                  <a:srgbClr val="000000"/>
                </a:solidFill>
                <a:latin typeface="Gotham-Book"/>
                <a:cs typeface="Gotham-Book"/>
              </a:rPr>
              <a:t> initiated purchase and redevelopment of Highland property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ission Bay Affordable Family Hous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3581400"/>
            <a:ext cx="2363507" cy="1752600"/>
          </a:xfrm>
          <a:prstGeom prst="rect">
            <a:avLst/>
          </a:prstGeom>
          <a:ln w="19050">
            <a:noFill/>
          </a:ln>
          <a:effectLst>
            <a:outerShdw blurRad="50800" dist="139700" dir="270000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Development</a:t>
            </a:r>
            <a:r>
              <a:rPr lang="en-US" dirty="0" smtClean="0">
                <a:solidFill>
                  <a:schemeClr val="bg1"/>
                </a:solidFill>
              </a:rPr>
              <a:t> | Programming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076742"/>
            <a:ext cx="762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Non-College Uses</a:t>
            </a:r>
            <a:endParaRPr lang="en-US" sz="2400" dirty="0" smtClean="0">
              <a:latin typeface="Gotham-Book"/>
              <a:cs typeface="Gotham-Book"/>
            </a:endParaRPr>
          </a:p>
          <a:p>
            <a:pPr marL="457200" indent="-457200">
              <a:buFont typeface="Arial"/>
              <a:buChar char="•"/>
            </a:pPr>
            <a:endParaRPr lang="en-US" sz="20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2000" dirty="0" smtClean="0">
                <a:latin typeface="Gotham-Book"/>
                <a:cs typeface="Gotham-Book"/>
              </a:rPr>
              <a:t>Residential – apartments</a:t>
            </a:r>
          </a:p>
          <a:p>
            <a:pPr marL="457200" indent="-285750">
              <a:buFont typeface="Arial"/>
              <a:buChar char="•"/>
            </a:pPr>
            <a:endParaRPr lang="en-US" sz="20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2000" dirty="0" smtClean="0">
                <a:latin typeface="Gotham-Book"/>
                <a:cs typeface="Gotham-Book"/>
              </a:rPr>
              <a:t>Residential – condo</a:t>
            </a:r>
          </a:p>
          <a:p>
            <a:pPr marL="457200" indent="-285750">
              <a:buFont typeface="Arial"/>
              <a:buChar char="•"/>
            </a:pPr>
            <a:endParaRPr lang="en-US" sz="20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2000" dirty="0" smtClean="0">
                <a:latin typeface="Gotham-Book"/>
                <a:cs typeface="Gotham-Book"/>
              </a:rPr>
              <a:t>Office</a:t>
            </a:r>
          </a:p>
          <a:p>
            <a:pPr marL="457200" indent="-285750">
              <a:buFont typeface="Arial"/>
              <a:buChar char="•"/>
            </a:pPr>
            <a:endParaRPr lang="en-US" sz="20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2000" dirty="0" smtClean="0">
                <a:latin typeface="Gotham-Book"/>
                <a:cs typeface="Gotham-Book"/>
              </a:rPr>
              <a:t>Retail and entertainment</a:t>
            </a:r>
          </a:p>
          <a:p>
            <a:pPr marL="457200" indent="-285750">
              <a:buFont typeface="Arial"/>
              <a:buChar char="•"/>
            </a:pPr>
            <a:endParaRPr lang="en-US" sz="2000" dirty="0" smtClean="0">
              <a:latin typeface="Gotham-Book"/>
              <a:cs typeface="Gotham-Book"/>
            </a:endParaRPr>
          </a:p>
          <a:p>
            <a:pPr marL="457200" indent="-285750">
              <a:buFont typeface="Arial"/>
              <a:buChar char="•"/>
            </a:pPr>
            <a:r>
              <a:rPr lang="en-US" sz="2000" dirty="0" smtClean="0">
                <a:latin typeface="Gotham-Book"/>
                <a:cs typeface="Gotham-Book"/>
              </a:rPr>
              <a:t>Hospitality</a:t>
            </a:r>
          </a:p>
          <a:p>
            <a:pPr marL="457200" indent="-457200">
              <a:buFont typeface="Arial"/>
              <a:buChar char="•"/>
            </a:pPr>
            <a:endParaRPr lang="en-US" sz="2000" dirty="0" smtClean="0">
              <a:latin typeface="Gotham-Book"/>
              <a:cs typeface="Gotham-Book"/>
            </a:endParaRPr>
          </a:p>
          <a:p>
            <a:pPr marL="457200" indent="-457200"/>
            <a:endParaRPr lang="en-US" sz="2000" dirty="0" smtClean="0">
              <a:latin typeface="Gotham-Book"/>
              <a:cs typeface="Gotham-Book"/>
            </a:endParaRPr>
          </a:p>
          <a:p>
            <a:pPr marL="457200" indent="-457200"/>
            <a:endParaRPr lang="en-US" sz="2000" dirty="0" smtClean="0">
              <a:latin typeface="Gotham-Book"/>
              <a:cs typeface="Gotham-Book"/>
            </a:endParaRPr>
          </a:p>
          <a:p>
            <a:r>
              <a:rPr lang="en-US" sz="1600" i="1" dirty="0" smtClean="0">
                <a:solidFill>
                  <a:srgbClr val="789151"/>
                </a:solidFill>
                <a:latin typeface="Gotham-Book"/>
                <a:cs typeface="Gotham-Book"/>
              </a:rPr>
              <a:t>Mix and timing of projects and uses will be </a:t>
            </a:r>
          </a:p>
          <a:p>
            <a:r>
              <a:rPr lang="en-US" sz="1600" i="1" dirty="0" smtClean="0">
                <a:solidFill>
                  <a:srgbClr val="789151"/>
                </a:solidFill>
                <a:latin typeface="Gotham-Book"/>
                <a:cs typeface="Gotham-Book"/>
              </a:rPr>
              <a:t>market-driven and coordinated with timing of ACC improvements</a:t>
            </a:r>
          </a:p>
          <a:p>
            <a:pPr marL="457200" indent="-457200">
              <a:buFont typeface="Arial"/>
              <a:buChar char="•"/>
            </a:pPr>
            <a:endParaRPr lang="en-US" sz="2000" dirty="0" smtClean="0">
              <a:latin typeface="Gotham-Book"/>
              <a:cs typeface="Gotham-Book"/>
            </a:endParaRPr>
          </a:p>
        </p:txBody>
      </p:sp>
      <p:pic>
        <p:nvPicPr>
          <p:cNvPr id="10" name="Picture 6" descr="ShowImage.jpg"/>
          <p:cNvPicPr>
            <a:picLocks noChangeAspect="1"/>
          </p:cNvPicPr>
          <p:nvPr/>
        </p:nvPicPr>
        <p:blipFill>
          <a:blip r:embed="rId4" cstate="print"/>
          <a:srcRect l="1376" t="3810" r="484" b="11620"/>
          <a:stretch>
            <a:fillRect/>
          </a:stretch>
        </p:blipFill>
        <p:spPr bwMode="auto">
          <a:xfrm>
            <a:off x="5257800" y="1143000"/>
            <a:ext cx="2438400" cy="155819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139700" dir="2700000">
              <a:srgbClr val="000000">
                <a:alpha val="43000"/>
              </a:srgbClr>
            </a:outerShdw>
          </a:effectLst>
        </p:spPr>
      </p:pic>
      <p:pic>
        <p:nvPicPr>
          <p:cNvPr id="11" name="Picture 16" descr="mission_bay_sf_king_street_2004-05-13__r__srf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2286000"/>
            <a:ext cx="2032000" cy="1524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139700" dir="2700000">
              <a:srgbClr val="000000">
                <a:alpha val="43000"/>
              </a:srgbClr>
            </a:outerShdw>
          </a:effectLst>
        </p:spPr>
      </p:pic>
      <p:pic>
        <p:nvPicPr>
          <p:cNvPr id="15" name="Picture 10" descr="H:\Marketing Photos - Mueller\Samples\_MG_2132sd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2438400"/>
            <a:ext cx="1447800" cy="2128932"/>
          </a:xfrm>
          <a:prstGeom prst="rect">
            <a:avLst/>
          </a:prstGeom>
          <a:noFill/>
          <a:ln w="6350" cmpd="sng">
            <a:noFill/>
          </a:ln>
          <a:effectLst>
            <a:outerShdw blurRad="50800" dist="1397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109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Development</a:t>
            </a:r>
            <a:r>
              <a:rPr lang="en-US" dirty="0" smtClean="0">
                <a:solidFill>
                  <a:schemeClr val="bg1"/>
                </a:solidFill>
              </a:rPr>
              <a:t> | Programming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475986" y="1808263"/>
            <a:ext cx="790575" cy="400050"/>
          </a:xfrm>
          <a:custGeom>
            <a:avLst/>
            <a:gdLst>
              <a:gd name="connsiteX0" fmla="*/ 19050 w 790575"/>
              <a:gd name="connsiteY0" fmla="*/ 0 h 400050"/>
              <a:gd name="connsiteX1" fmla="*/ 771525 w 790575"/>
              <a:gd name="connsiteY1" fmla="*/ 4763 h 400050"/>
              <a:gd name="connsiteX2" fmla="*/ 771525 w 790575"/>
              <a:gd name="connsiteY2" fmla="*/ 216694 h 400050"/>
              <a:gd name="connsiteX3" fmla="*/ 788194 w 790575"/>
              <a:gd name="connsiteY3" fmla="*/ 214313 h 400050"/>
              <a:gd name="connsiteX4" fmla="*/ 790575 w 790575"/>
              <a:gd name="connsiteY4" fmla="*/ 302419 h 400050"/>
              <a:gd name="connsiteX5" fmla="*/ 766762 w 790575"/>
              <a:gd name="connsiteY5" fmla="*/ 302419 h 400050"/>
              <a:gd name="connsiteX6" fmla="*/ 769144 w 790575"/>
              <a:gd name="connsiteY6" fmla="*/ 400050 h 400050"/>
              <a:gd name="connsiteX7" fmla="*/ 21431 w 790575"/>
              <a:gd name="connsiteY7" fmla="*/ 395288 h 400050"/>
              <a:gd name="connsiteX8" fmla="*/ 23812 w 790575"/>
              <a:gd name="connsiteY8" fmla="*/ 316707 h 400050"/>
              <a:gd name="connsiteX9" fmla="*/ 2381 w 790575"/>
              <a:gd name="connsiteY9" fmla="*/ 316707 h 400050"/>
              <a:gd name="connsiteX10" fmla="*/ 0 w 790575"/>
              <a:gd name="connsiteY10" fmla="*/ 88107 h 400050"/>
              <a:gd name="connsiteX11" fmla="*/ 19050 w 790575"/>
              <a:gd name="connsiteY11" fmla="*/ 88107 h 400050"/>
              <a:gd name="connsiteX12" fmla="*/ 19050 w 790575"/>
              <a:gd name="connsiteY12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0575" h="400050">
                <a:moveTo>
                  <a:pt x="19050" y="0"/>
                </a:moveTo>
                <a:lnTo>
                  <a:pt x="771525" y="4763"/>
                </a:lnTo>
                <a:lnTo>
                  <a:pt x="771525" y="216694"/>
                </a:lnTo>
                <a:lnTo>
                  <a:pt x="788194" y="214313"/>
                </a:lnTo>
                <a:cubicBezTo>
                  <a:pt x="788988" y="243682"/>
                  <a:pt x="789781" y="273050"/>
                  <a:pt x="790575" y="302419"/>
                </a:cubicBezTo>
                <a:lnTo>
                  <a:pt x="766762" y="302419"/>
                </a:lnTo>
                <a:lnTo>
                  <a:pt x="769144" y="400050"/>
                </a:lnTo>
                <a:lnTo>
                  <a:pt x="21431" y="395288"/>
                </a:lnTo>
                <a:cubicBezTo>
                  <a:pt x="22225" y="369094"/>
                  <a:pt x="23018" y="342901"/>
                  <a:pt x="23812" y="316707"/>
                </a:cubicBezTo>
                <a:lnTo>
                  <a:pt x="2381" y="316707"/>
                </a:lnTo>
                <a:cubicBezTo>
                  <a:pt x="1587" y="240507"/>
                  <a:pt x="794" y="164307"/>
                  <a:pt x="0" y="88107"/>
                </a:cubicBezTo>
                <a:lnTo>
                  <a:pt x="19050" y="88107"/>
                </a:lnTo>
                <a:lnTo>
                  <a:pt x="19050" y="0"/>
                </a:ln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3577716" y="1295400"/>
            <a:ext cx="4372187" cy="4872931"/>
            <a:chOff x="3124200" y="870012"/>
            <a:chExt cx="4825703" cy="537838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37" t="9408" r="56656" b="5041"/>
            <a:stretch/>
          </p:blipFill>
          <p:spPr bwMode="auto">
            <a:xfrm>
              <a:off x="3124200" y="870012"/>
              <a:ext cx="4825703" cy="5378388"/>
            </a:xfrm>
            <a:prstGeom prst="rect">
              <a:avLst/>
            </a:prstGeom>
            <a:noFill/>
            <a:ln w="6350">
              <a:solidFill>
                <a:srgbClr val="78915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Freeform 3"/>
            <p:cNvSpPr/>
            <p:nvPr/>
          </p:nvSpPr>
          <p:spPr>
            <a:xfrm>
              <a:off x="4392642" y="1123950"/>
              <a:ext cx="3308350" cy="3219450"/>
            </a:xfrm>
            <a:custGeom>
              <a:avLst/>
              <a:gdLst>
                <a:gd name="connsiteX0" fmla="*/ 95250 w 3308350"/>
                <a:gd name="connsiteY0" fmla="*/ 0 h 3219450"/>
                <a:gd name="connsiteX1" fmla="*/ 996950 w 3308350"/>
                <a:gd name="connsiteY1" fmla="*/ 171450 h 3219450"/>
                <a:gd name="connsiteX2" fmla="*/ 1816100 w 3308350"/>
                <a:gd name="connsiteY2" fmla="*/ 177800 h 3219450"/>
                <a:gd name="connsiteX3" fmla="*/ 2095500 w 3308350"/>
                <a:gd name="connsiteY3" fmla="*/ 184150 h 3219450"/>
                <a:gd name="connsiteX4" fmla="*/ 2273300 w 3308350"/>
                <a:gd name="connsiteY4" fmla="*/ 247650 h 3219450"/>
                <a:gd name="connsiteX5" fmla="*/ 2419350 w 3308350"/>
                <a:gd name="connsiteY5" fmla="*/ 374650 h 3219450"/>
                <a:gd name="connsiteX6" fmla="*/ 2495550 w 3308350"/>
                <a:gd name="connsiteY6" fmla="*/ 539750 h 3219450"/>
                <a:gd name="connsiteX7" fmla="*/ 2520950 w 3308350"/>
                <a:gd name="connsiteY7" fmla="*/ 704850 h 3219450"/>
                <a:gd name="connsiteX8" fmla="*/ 2514600 w 3308350"/>
                <a:gd name="connsiteY8" fmla="*/ 946150 h 3219450"/>
                <a:gd name="connsiteX9" fmla="*/ 2546350 w 3308350"/>
                <a:gd name="connsiteY9" fmla="*/ 1073150 h 3219450"/>
                <a:gd name="connsiteX10" fmla="*/ 2660650 w 3308350"/>
                <a:gd name="connsiteY10" fmla="*/ 1250950 h 3219450"/>
                <a:gd name="connsiteX11" fmla="*/ 2768600 w 3308350"/>
                <a:gd name="connsiteY11" fmla="*/ 1339850 h 3219450"/>
                <a:gd name="connsiteX12" fmla="*/ 3251200 w 3308350"/>
                <a:gd name="connsiteY12" fmla="*/ 1625600 h 3219450"/>
                <a:gd name="connsiteX13" fmla="*/ 3289300 w 3308350"/>
                <a:gd name="connsiteY13" fmla="*/ 1663700 h 3219450"/>
                <a:gd name="connsiteX14" fmla="*/ 3308350 w 3308350"/>
                <a:gd name="connsiteY14" fmla="*/ 1720850 h 3219450"/>
                <a:gd name="connsiteX15" fmla="*/ 3295650 w 3308350"/>
                <a:gd name="connsiteY15" fmla="*/ 1771650 h 3219450"/>
                <a:gd name="connsiteX16" fmla="*/ 2781300 w 3308350"/>
                <a:gd name="connsiteY16" fmla="*/ 2597150 h 3219450"/>
                <a:gd name="connsiteX17" fmla="*/ 2222500 w 3308350"/>
                <a:gd name="connsiteY17" fmla="*/ 2247900 h 3219450"/>
                <a:gd name="connsiteX18" fmla="*/ 1949450 w 3308350"/>
                <a:gd name="connsiteY18" fmla="*/ 2698750 h 3219450"/>
                <a:gd name="connsiteX19" fmla="*/ 1847850 w 3308350"/>
                <a:gd name="connsiteY19" fmla="*/ 2628900 h 3219450"/>
                <a:gd name="connsiteX20" fmla="*/ 1651000 w 3308350"/>
                <a:gd name="connsiteY20" fmla="*/ 2965450 h 3219450"/>
                <a:gd name="connsiteX21" fmla="*/ 1339850 w 3308350"/>
                <a:gd name="connsiteY21" fmla="*/ 3219450 h 3219450"/>
                <a:gd name="connsiteX22" fmla="*/ 1003300 w 3308350"/>
                <a:gd name="connsiteY22" fmla="*/ 2876550 h 3219450"/>
                <a:gd name="connsiteX23" fmla="*/ 25400 w 3308350"/>
                <a:gd name="connsiteY23" fmla="*/ 2876550 h 3219450"/>
                <a:gd name="connsiteX24" fmla="*/ 0 w 3308350"/>
                <a:gd name="connsiteY24" fmla="*/ 2844800 h 3219450"/>
                <a:gd name="connsiteX25" fmla="*/ 0 w 3308350"/>
                <a:gd name="connsiteY25" fmla="*/ 1181100 h 3219450"/>
                <a:gd name="connsiteX26" fmla="*/ 901700 w 3308350"/>
                <a:gd name="connsiteY26" fmla="*/ 1168400 h 3219450"/>
                <a:gd name="connsiteX27" fmla="*/ 901700 w 3308350"/>
                <a:gd name="connsiteY27" fmla="*/ 628650 h 3219450"/>
                <a:gd name="connsiteX28" fmla="*/ 101600 w 3308350"/>
                <a:gd name="connsiteY28" fmla="*/ 615950 h 3219450"/>
                <a:gd name="connsiteX29" fmla="*/ 38100 w 3308350"/>
                <a:gd name="connsiteY29" fmla="*/ 596900 h 3219450"/>
                <a:gd name="connsiteX30" fmla="*/ 95250 w 3308350"/>
                <a:gd name="connsiteY30" fmla="*/ 0 h 321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08350" h="3219450">
                  <a:moveTo>
                    <a:pt x="95250" y="0"/>
                  </a:moveTo>
                  <a:lnTo>
                    <a:pt x="996950" y="171450"/>
                  </a:lnTo>
                  <a:lnTo>
                    <a:pt x="1816100" y="177800"/>
                  </a:lnTo>
                  <a:lnTo>
                    <a:pt x="2095500" y="184150"/>
                  </a:lnTo>
                  <a:lnTo>
                    <a:pt x="2273300" y="247650"/>
                  </a:lnTo>
                  <a:lnTo>
                    <a:pt x="2419350" y="374650"/>
                  </a:lnTo>
                  <a:lnTo>
                    <a:pt x="2495550" y="539750"/>
                  </a:lnTo>
                  <a:lnTo>
                    <a:pt x="2520950" y="704850"/>
                  </a:lnTo>
                  <a:lnTo>
                    <a:pt x="2514600" y="946150"/>
                  </a:lnTo>
                  <a:lnTo>
                    <a:pt x="2546350" y="1073150"/>
                  </a:lnTo>
                  <a:lnTo>
                    <a:pt x="2660650" y="1250950"/>
                  </a:lnTo>
                  <a:lnTo>
                    <a:pt x="2768600" y="1339850"/>
                  </a:lnTo>
                  <a:lnTo>
                    <a:pt x="3251200" y="1625600"/>
                  </a:lnTo>
                  <a:lnTo>
                    <a:pt x="3289300" y="1663700"/>
                  </a:lnTo>
                  <a:lnTo>
                    <a:pt x="3308350" y="1720850"/>
                  </a:lnTo>
                  <a:lnTo>
                    <a:pt x="3295650" y="1771650"/>
                  </a:lnTo>
                  <a:lnTo>
                    <a:pt x="2781300" y="2597150"/>
                  </a:lnTo>
                  <a:lnTo>
                    <a:pt x="2222500" y="2247900"/>
                  </a:lnTo>
                  <a:lnTo>
                    <a:pt x="1949450" y="2698750"/>
                  </a:lnTo>
                  <a:lnTo>
                    <a:pt x="1847850" y="2628900"/>
                  </a:lnTo>
                  <a:lnTo>
                    <a:pt x="1651000" y="2965450"/>
                  </a:lnTo>
                  <a:lnTo>
                    <a:pt x="1339850" y="3219450"/>
                  </a:lnTo>
                  <a:lnTo>
                    <a:pt x="1003300" y="2876550"/>
                  </a:lnTo>
                  <a:lnTo>
                    <a:pt x="25400" y="2876550"/>
                  </a:lnTo>
                  <a:lnTo>
                    <a:pt x="0" y="2844800"/>
                  </a:lnTo>
                  <a:lnTo>
                    <a:pt x="0" y="1181100"/>
                  </a:lnTo>
                  <a:lnTo>
                    <a:pt x="901700" y="1168400"/>
                  </a:lnTo>
                  <a:lnTo>
                    <a:pt x="901700" y="628650"/>
                  </a:lnTo>
                  <a:lnTo>
                    <a:pt x="101600" y="615950"/>
                  </a:lnTo>
                  <a:lnTo>
                    <a:pt x="38100" y="596900"/>
                  </a:lnTo>
                  <a:lnTo>
                    <a:pt x="9525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5122892" y="4438650"/>
              <a:ext cx="1168400" cy="882650"/>
            </a:xfrm>
            <a:custGeom>
              <a:avLst/>
              <a:gdLst>
                <a:gd name="connsiteX0" fmla="*/ 558800 w 1168400"/>
                <a:gd name="connsiteY0" fmla="*/ 0 h 882650"/>
                <a:gd name="connsiteX1" fmla="*/ 1168400 w 1168400"/>
                <a:gd name="connsiteY1" fmla="*/ 628650 h 882650"/>
                <a:gd name="connsiteX2" fmla="*/ 1003300 w 1168400"/>
                <a:gd name="connsiteY2" fmla="*/ 793750 h 882650"/>
                <a:gd name="connsiteX3" fmla="*/ 571500 w 1168400"/>
                <a:gd name="connsiteY3" fmla="*/ 882650 h 882650"/>
                <a:gd name="connsiteX4" fmla="*/ 0 w 1168400"/>
                <a:gd name="connsiteY4" fmla="*/ 533400 h 882650"/>
                <a:gd name="connsiteX5" fmla="*/ 558800 w 1168400"/>
                <a:gd name="connsiteY5" fmla="*/ 0 h 88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8400" h="882650">
                  <a:moveTo>
                    <a:pt x="558800" y="0"/>
                  </a:moveTo>
                  <a:lnTo>
                    <a:pt x="1168400" y="628650"/>
                  </a:lnTo>
                  <a:lnTo>
                    <a:pt x="1003300" y="793750"/>
                  </a:lnTo>
                  <a:lnTo>
                    <a:pt x="571500" y="882650"/>
                  </a:lnTo>
                  <a:lnTo>
                    <a:pt x="0" y="5334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7162036" y="2109788"/>
              <a:ext cx="723900" cy="535781"/>
            </a:xfrm>
            <a:custGeom>
              <a:avLst/>
              <a:gdLst>
                <a:gd name="connsiteX0" fmla="*/ 133350 w 723900"/>
                <a:gd name="connsiteY0" fmla="*/ 0 h 535781"/>
                <a:gd name="connsiteX1" fmla="*/ 723900 w 723900"/>
                <a:gd name="connsiteY1" fmla="*/ 409575 h 535781"/>
                <a:gd name="connsiteX2" fmla="*/ 642937 w 723900"/>
                <a:gd name="connsiteY2" fmla="*/ 535781 h 535781"/>
                <a:gd name="connsiteX3" fmla="*/ 604837 w 723900"/>
                <a:gd name="connsiteY3" fmla="*/ 535781 h 535781"/>
                <a:gd name="connsiteX4" fmla="*/ 69056 w 723900"/>
                <a:gd name="connsiteY4" fmla="*/ 211931 h 535781"/>
                <a:gd name="connsiteX5" fmla="*/ 0 w 723900"/>
                <a:gd name="connsiteY5" fmla="*/ 138112 h 535781"/>
                <a:gd name="connsiteX6" fmla="*/ 133350 w 723900"/>
                <a:gd name="connsiteY6" fmla="*/ 0 h 5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535781">
                  <a:moveTo>
                    <a:pt x="133350" y="0"/>
                  </a:moveTo>
                  <a:lnTo>
                    <a:pt x="723900" y="409575"/>
                  </a:lnTo>
                  <a:lnTo>
                    <a:pt x="642937" y="535781"/>
                  </a:lnTo>
                  <a:lnTo>
                    <a:pt x="604837" y="535781"/>
                  </a:lnTo>
                  <a:lnTo>
                    <a:pt x="69056" y="211931"/>
                  </a:lnTo>
                  <a:lnTo>
                    <a:pt x="0" y="138112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457200" y="1596332"/>
            <a:ext cx="2209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Gotham-book"/>
                <a:cs typeface="Gotham-book"/>
              </a:rPr>
              <a:t>JC Penney building</a:t>
            </a:r>
            <a:endParaRPr lang="en-US" sz="1400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3310832"/>
            <a:ext cx="2209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Gotham-book"/>
                <a:cs typeface="Gotham-book"/>
              </a:rPr>
              <a:t>First development blocks to be delivered</a:t>
            </a:r>
          </a:p>
        </p:txBody>
      </p:sp>
      <p:cxnSp>
        <p:nvCxnSpPr>
          <p:cNvPr id="20" name="Straight Connector 19"/>
          <p:cNvCxnSpPr>
            <a:stCxn id="18" idx="3"/>
          </p:cNvCxnSpPr>
          <p:nvPr/>
        </p:nvCxnSpPr>
        <p:spPr>
          <a:xfrm>
            <a:off x="2667000" y="1939232"/>
            <a:ext cx="2204273" cy="3429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9" idx="3"/>
          </p:cNvCxnSpPr>
          <p:nvPr/>
        </p:nvCxnSpPr>
        <p:spPr>
          <a:xfrm flipV="1">
            <a:off x="2667000" y="2282132"/>
            <a:ext cx="1524000" cy="1371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9" idx="3"/>
          </p:cNvCxnSpPr>
          <p:nvPr/>
        </p:nvCxnSpPr>
        <p:spPr>
          <a:xfrm flipV="1">
            <a:off x="2667000" y="2904092"/>
            <a:ext cx="1524000" cy="7496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9" idx="3"/>
          </p:cNvCxnSpPr>
          <p:nvPr/>
        </p:nvCxnSpPr>
        <p:spPr>
          <a:xfrm>
            <a:off x="2667000" y="3653732"/>
            <a:ext cx="1524000" cy="2324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9" idx="3"/>
          </p:cNvCxnSpPr>
          <p:nvPr/>
        </p:nvCxnSpPr>
        <p:spPr>
          <a:xfrm>
            <a:off x="2667000" y="3653732"/>
            <a:ext cx="1752600" cy="609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28600" y="8382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First Phases of Development</a:t>
            </a:r>
            <a:endParaRPr lang="en-US" sz="2400" dirty="0" smtClean="0"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401109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8600" y="15544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Development</a:t>
            </a:r>
            <a:r>
              <a:rPr lang="en-US" dirty="0" smtClean="0">
                <a:solidFill>
                  <a:schemeClr val="bg1"/>
                </a:solidFill>
              </a:rPr>
              <a:t> | Programming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 descr="#29-Highland_InfrastructureStatus.png"/>
          <p:cNvPicPr>
            <a:picLocks noChangeAspect="1"/>
          </p:cNvPicPr>
          <p:nvPr/>
        </p:nvPicPr>
        <p:blipFill rotWithShape="1">
          <a:blip r:embed="rId3"/>
          <a:srcRect l="1852" t="1631" r="1620"/>
          <a:stretch/>
        </p:blipFill>
        <p:spPr>
          <a:xfrm>
            <a:off x="2586038" y="1571625"/>
            <a:ext cx="3971925" cy="4560064"/>
          </a:xfrm>
          <a:prstGeom prst="rect">
            <a:avLst/>
          </a:prstGeom>
          <a:ln w="6350">
            <a:solidFill>
              <a:srgbClr val="78915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239000" y="4495800"/>
            <a:ext cx="1600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Gotham-Book"/>
                <a:cs typeface="Gotham-Book"/>
              </a:rPr>
              <a:t>Design in Progress</a:t>
            </a:r>
            <a:endParaRPr lang="en-US" sz="1400" dirty="0">
              <a:latin typeface="Gotham-Book"/>
              <a:cs typeface="Gotham-Book"/>
            </a:endParaRPr>
          </a:p>
          <a:p>
            <a:pPr marL="169863" indent="-169863"/>
            <a:endParaRPr lang="en-US" sz="1400" dirty="0">
              <a:latin typeface="Gotham-Book"/>
              <a:cs typeface="Gotham-Book"/>
            </a:endParaRPr>
          </a:p>
          <a:p>
            <a:r>
              <a:rPr lang="en-US" sz="1400" dirty="0">
                <a:latin typeface="Gotham-Book"/>
                <a:cs typeface="Gotham-Book"/>
              </a:rPr>
              <a:t>Planning in </a:t>
            </a:r>
          </a:p>
          <a:p>
            <a:r>
              <a:rPr lang="en-US" sz="1400" dirty="0">
                <a:latin typeface="Gotham-Book"/>
                <a:cs typeface="Gotham-Book"/>
              </a:rPr>
              <a:t>Progress</a:t>
            </a:r>
          </a:p>
        </p:txBody>
      </p:sp>
      <p:sp>
        <p:nvSpPr>
          <p:cNvPr id="9" name="Rectangle 8"/>
          <p:cNvSpPr/>
          <p:nvPr/>
        </p:nvSpPr>
        <p:spPr>
          <a:xfrm>
            <a:off x="6781800" y="4648200"/>
            <a:ext cx="457200" cy="304800"/>
          </a:xfrm>
          <a:prstGeom prst="rect">
            <a:avLst/>
          </a:prstGeom>
          <a:solidFill>
            <a:srgbClr val="F9CDC3"/>
          </a:solidFill>
          <a:ln w="6350">
            <a:solidFill>
              <a:srgbClr val="78915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81800" y="5257800"/>
            <a:ext cx="457200" cy="304800"/>
          </a:xfrm>
          <a:prstGeom prst="rect">
            <a:avLst/>
          </a:prstGeom>
          <a:solidFill>
            <a:srgbClr val="D6EBCA"/>
          </a:solidFill>
          <a:ln w="6350">
            <a:solidFill>
              <a:srgbClr val="78915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8600" y="8382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Infrastructure Phasing</a:t>
            </a:r>
            <a:endParaRPr lang="en-US" sz="2400" dirty="0" smtClean="0"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413800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1076742"/>
            <a:ext cx="7620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Gotham-Book"/>
                <a:cs typeface="Gotham-Book"/>
              </a:rPr>
              <a:t>Partnerships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City of Austin – form based code, development agreement appropriate for a long term project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1600" dirty="0" err="1" smtClean="0">
                <a:latin typeface="Gotham-Book"/>
                <a:cs typeface="Gotham-Book"/>
              </a:rPr>
              <a:t>CapMetro</a:t>
            </a:r>
            <a:r>
              <a:rPr lang="en-US" sz="1600" dirty="0" smtClean="0">
                <a:latin typeface="Gotham-Book"/>
                <a:cs typeface="Gotham-Book"/>
              </a:rPr>
              <a:t> – short and long term mobility plans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Travis County &amp; Others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en-US" sz="2000" dirty="0" smtClean="0">
              <a:latin typeface="Gotham-Book"/>
              <a:cs typeface="Gotham-Book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Gotham-Book"/>
                <a:cs typeface="Gotham-Book"/>
              </a:rPr>
              <a:t>Governance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1600" dirty="0">
                <a:latin typeface="Gotham-Book"/>
                <a:cs typeface="Gotham-Book"/>
              </a:rPr>
              <a:t>Ensure long-term protection of the </a:t>
            </a:r>
            <a:r>
              <a:rPr lang="en-US" sz="1600" dirty="0" smtClean="0">
                <a:latin typeface="Gotham-Book"/>
                <a:cs typeface="Gotham-Book"/>
              </a:rPr>
              <a:t>vision with quality architecture and system to fund maintenance</a:t>
            </a:r>
            <a:endParaRPr lang="en-US" sz="1600" dirty="0">
              <a:latin typeface="Gotham-Book"/>
              <a:cs typeface="Gotham-Book"/>
            </a:endParaRPr>
          </a:p>
          <a:p>
            <a:pPr marL="914400" lvl="1" indent="-457200">
              <a:buFont typeface="Arial" pitchFamily="34" charset="0"/>
              <a:buChar char="•"/>
            </a:pPr>
            <a:endParaRPr lang="en-US" sz="2000" dirty="0" smtClean="0">
              <a:latin typeface="Gotham-Book"/>
              <a:cs typeface="Gotham-Book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Gotham-Book"/>
                <a:cs typeface="Gotham-Book"/>
              </a:rPr>
              <a:t>Communication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Individual group meetings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Presentations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latin typeface="Gotham-Book"/>
              <a:cs typeface="Gotham-Book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Gotham-Book"/>
                <a:cs typeface="Gotham-Book"/>
              </a:rPr>
              <a:t>Refine Phasing Plan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latin typeface="Gotham-Book"/>
              <a:cs typeface="Gotham-Book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Gotham-Book"/>
                <a:cs typeface="Gotham-Book"/>
              </a:rPr>
              <a:t>Respond to opportunities and issues as they </a:t>
            </a:r>
            <a:r>
              <a:rPr lang="en-US" sz="2000" dirty="0" smtClean="0">
                <a:latin typeface="Gotham-Book"/>
                <a:cs typeface="Gotham-Book"/>
              </a:rPr>
              <a:t>arise</a:t>
            </a:r>
            <a:endParaRPr lang="en-US" sz="2000" dirty="0" smtClean="0">
              <a:latin typeface="Gotham-Book"/>
              <a:cs typeface="Gotham-Book"/>
            </a:endParaRPr>
          </a:p>
        </p:txBody>
      </p:sp>
      <p:sp>
        <p:nvSpPr>
          <p:cNvPr id="8" name="Title 17"/>
          <p:cNvSpPr txBox="1">
            <a:spLocks/>
          </p:cNvSpPr>
          <p:nvPr/>
        </p:nvSpPr>
        <p:spPr>
          <a:xfrm>
            <a:off x="228600" y="1554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Next Steps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-Book"/>
              <a:ea typeface="+mj-ea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9557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leaf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823" y="6139311"/>
            <a:ext cx="1002377" cy="566289"/>
          </a:xfrm>
          <a:prstGeom prst="rect">
            <a:avLst/>
          </a:prstGeom>
        </p:spPr>
      </p:pic>
      <p:pic>
        <p:nvPicPr>
          <p:cNvPr id="12" name="Picture 11" descr="Birdseye Border Imag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5952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Introduction | </a:t>
            </a:r>
            <a:r>
              <a:rPr lang="en-US" dirty="0" smtClean="0">
                <a:solidFill>
                  <a:schemeClr val="bg1"/>
                </a:solidFill>
              </a:rPr>
              <a:t>Location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0" y="1828800"/>
            <a:ext cx="2209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Gotham-book"/>
                <a:cs typeface="Gotham-book"/>
              </a:rPr>
              <a:t>Convenient access to </a:t>
            </a:r>
            <a:r>
              <a:rPr lang="en-US" dirty="0" err="1" smtClean="0">
                <a:solidFill>
                  <a:srgbClr val="000000"/>
                </a:solidFill>
                <a:latin typeface="Gotham-book"/>
                <a:cs typeface="Gotham-book"/>
              </a:rPr>
              <a:t>MetroRail</a:t>
            </a:r>
            <a:r>
              <a:rPr lang="en-US" dirty="0" smtClean="0">
                <a:solidFill>
                  <a:srgbClr val="000000"/>
                </a:solidFill>
                <a:latin typeface="Gotham-book"/>
                <a:cs typeface="Gotham-book"/>
              </a:rPr>
              <a:t> service</a:t>
            </a:r>
            <a:endParaRPr lang="en-US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3810000"/>
            <a:ext cx="2209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Gotham-book"/>
                <a:cs typeface="Gotham-book"/>
              </a:rPr>
              <a:t>Just a few miles from downtown, UT</a:t>
            </a:r>
            <a:endParaRPr lang="en-US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38800" y="2667000"/>
            <a:ext cx="28194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rgbClr val="000000"/>
                </a:solidFill>
                <a:latin typeface="Gotham-book"/>
                <a:cs typeface="Gotham-book"/>
              </a:rPr>
              <a:t>Near geographic, population center of Austin</a:t>
            </a:r>
            <a:endParaRPr lang="en-US" sz="1700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62600" y="4191000"/>
            <a:ext cx="25146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Gotham-book"/>
                <a:cs typeface="Gotham-book"/>
              </a:rPr>
              <a:t>Close to I-35, US 290,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Gotham-book"/>
                <a:cs typeface="Gotham-book"/>
              </a:rPr>
              <a:t>US 183, RR 2222</a:t>
            </a:r>
            <a:endParaRPr lang="en-US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  <p:pic>
        <p:nvPicPr>
          <p:cNvPr id="15" name="Picture 14" descr="Highland_Austin map-01.png"/>
          <p:cNvPicPr>
            <a:picLocks noChangeAspect="1"/>
          </p:cNvPicPr>
          <p:nvPr/>
        </p:nvPicPr>
        <p:blipFill>
          <a:blip r:embed="rId3"/>
          <a:srcRect l="9739" t="13333" r="24118" b="7778"/>
          <a:stretch>
            <a:fillRect/>
          </a:stretch>
        </p:blipFill>
        <p:spPr>
          <a:xfrm>
            <a:off x="1981199" y="838200"/>
            <a:ext cx="3877733" cy="5985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Introduction | </a:t>
            </a:r>
            <a:r>
              <a:rPr lang="en-US" dirty="0" smtClean="0">
                <a:solidFill>
                  <a:schemeClr val="bg1"/>
                </a:solidFill>
              </a:rPr>
              <a:t>Success Checklist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381000" y="990600"/>
            <a:ext cx="716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162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-book"/>
                <a:ea typeface="+mn-ea"/>
                <a:cs typeface="Gotham-book"/>
              </a:rPr>
              <a:t>Successful urban redevelopments typically have:</a:t>
            </a:r>
          </a:p>
          <a:p>
            <a:pPr marL="59436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9436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-book"/>
                <a:ea typeface="+mn-ea"/>
                <a:cs typeface="Gotham-book"/>
              </a:rPr>
              <a:t>Quality Location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			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789151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</a:rPr>
              <a:t>✓</a:t>
            </a:r>
          </a:p>
          <a:p>
            <a:pPr marL="594360" lvl="0" indent="-457200">
              <a:spcBef>
                <a:spcPct val="20000"/>
              </a:spcBef>
              <a:buFont typeface="Arial" pitchFamily="34" charset="0"/>
              <a:buAutoNum type="arabicPeriod"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otham-book"/>
                <a:ea typeface="+mn-ea"/>
                <a:cs typeface="Gotham-book"/>
              </a:rPr>
              <a:t>Quality Architecture				</a:t>
            </a:r>
            <a:r>
              <a:rPr lang="en-US" sz="2800" dirty="0" smtClean="0">
                <a:solidFill>
                  <a:srgbClr val="789151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kumimoji="0" lang="en-US" sz="28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otham-book"/>
              <a:ea typeface="+mn-ea"/>
              <a:cs typeface="Gotham-book"/>
            </a:endParaRPr>
          </a:p>
          <a:p>
            <a:pPr marL="59436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-book"/>
                <a:ea typeface="+mn-ea"/>
                <a:cs typeface="Gotham-book"/>
              </a:rPr>
              <a:t>Community and Political Support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789151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</a:rPr>
              <a:t>✓</a:t>
            </a:r>
            <a:endParaRPr kumimoji="0" lang="en-US" sz="2800" i="0" u="none" strike="noStrike" kern="1200" cap="none" spc="0" normalizeH="0" baseline="0" noProof="0" dirty="0" smtClean="0">
              <a:ln>
                <a:noFill/>
              </a:ln>
              <a:solidFill>
                <a:srgbClr val="78915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9436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-book"/>
                <a:ea typeface="+mn-ea"/>
                <a:cs typeface="Gotham-book"/>
              </a:rPr>
              <a:t>Transit Options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</a:t>
            </a:r>
            <a:r>
              <a:rPr kumimoji="0" lang="en-US" sz="3027" i="0" u="none" strike="noStrike" kern="1200" cap="none" spc="0" normalizeH="0" baseline="0" noProof="0" dirty="0" smtClean="0">
                <a:ln>
                  <a:noFill/>
                </a:ln>
                <a:solidFill>
                  <a:srgbClr val="789151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</a:rPr>
              <a:t>✓</a:t>
            </a:r>
            <a:endParaRPr kumimoji="0" lang="en-US" sz="3027" i="0" u="none" strike="noStrike" kern="1200" cap="none" spc="0" normalizeH="0" baseline="0" noProof="0" dirty="0" smtClean="0">
              <a:ln>
                <a:noFill/>
              </a:ln>
              <a:solidFill>
                <a:srgbClr val="78915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9436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-book"/>
                <a:ea typeface="+mn-ea"/>
                <a:cs typeface="Gotham-book"/>
              </a:rPr>
              <a:t>Strong Anchor Use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</a:t>
            </a:r>
            <a:r>
              <a:rPr kumimoji="0" lang="en-US" sz="3027" i="0" u="none" strike="noStrike" kern="1200" cap="none" spc="0" normalizeH="0" baseline="0" noProof="0" dirty="0" smtClean="0">
                <a:ln>
                  <a:noFill/>
                </a:ln>
                <a:solidFill>
                  <a:srgbClr val="789151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</a:rPr>
              <a:t>✓</a:t>
            </a:r>
            <a:endParaRPr kumimoji="0" lang="en-US" sz="3027" i="0" u="none" strike="noStrike" kern="1200" cap="none" spc="0" normalizeH="0" baseline="0" noProof="0" dirty="0" smtClean="0">
              <a:ln>
                <a:noFill/>
              </a:ln>
              <a:solidFill>
                <a:srgbClr val="78915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9436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-book"/>
                <a:ea typeface="+mn-ea"/>
                <a:cs typeface="Gotham-book"/>
              </a:rPr>
              <a:t>Sensible Financial Structure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kumimoji="0" lang="en-US" sz="3027" i="0" u="none" strike="noStrike" kern="1200" cap="none" spc="0" normalizeH="0" baseline="0" noProof="0" dirty="0" smtClean="0">
                <a:ln>
                  <a:noFill/>
                </a:ln>
                <a:solidFill>
                  <a:srgbClr val="789151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</a:rPr>
              <a:t>✓</a:t>
            </a:r>
            <a:endParaRPr kumimoji="0" lang="en-US" sz="3027" i="0" u="none" strike="noStrike" kern="1200" cap="none" spc="0" normalizeH="0" baseline="0" noProof="0" dirty="0" smtClean="0">
              <a:ln>
                <a:noFill/>
              </a:ln>
              <a:solidFill>
                <a:srgbClr val="78915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9436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-book"/>
                <a:ea typeface="+mn-ea"/>
                <a:cs typeface="Gotham-book"/>
              </a:rPr>
              <a:t>Public / Private Partnerships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kumimoji="0" lang="en-US" sz="3027" i="0" u="none" strike="noStrike" kern="1200" cap="none" spc="0" normalizeH="0" baseline="0" noProof="0" dirty="0" smtClean="0">
                <a:ln>
                  <a:noFill/>
                </a:ln>
                <a:solidFill>
                  <a:srgbClr val="789151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</a:rPr>
              <a:t>✓</a:t>
            </a:r>
            <a:endParaRPr kumimoji="0" lang="en-US" sz="3027" i="0" u="none" strike="noStrike" kern="1200" cap="none" spc="0" normalizeH="0" baseline="0" noProof="0" dirty="0" smtClean="0">
              <a:ln>
                <a:noFill/>
              </a:ln>
              <a:solidFill>
                <a:srgbClr val="78915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9436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-book"/>
                <a:ea typeface="+mn-ea"/>
                <a:cs typeface="Gotham-book"/>
              </a:rPr>
              <a:t>Flexible Plans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</a:t>
            </a:r>
            <a:r>
              <a:rPr kumimoji="0" lang="en-US" sz="3027" i="0" u="none" strike="noStrike" kern="1200" cap="none" spc="0" normalizeH="0" baseline="0" noProof="0" dirty="0" smtClean="0">
                <a:ln>
                  <a:noFill/>
                </a:ln>
                <a:solidFill>
                  <a:srgbClr val="789151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</a:rPr>
              <a:t>✓</a:t>
            </a:r>
            <a:endParaRPr kumimoji="0" lang="en-US" sz="3027" i="0" u="none" strike="noStrike" kern="1200" cap="none" spc="0" normalizeH="0" baseline="0" noProof="0" dirty="0" smtClean="0">
              <a:ln>
                <a:noFill/>
              </a:ln>
              <a:solidFill>
                <a:srgbClr val="78915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9436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-book"/>
                <a:ea typeface="+mn-ea"/>
                <a:cs typeface="Gotham-book"/>
              </a:rPr>
              <a:t>Aligned Incentives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</a:t>
            </a:r>
            <a:r>
              <a:rPr kumimoji="0" lang="en-US" sz="3027" i="0" u="none" strike="noStrike" kern="1200" cap="none" spc="0" normalizeH="0" baseline="0" noProof="0" dirty="0" smtClean="0">
                <a:ln>
                  <a:noFill/>
                </a:ln>
                <a:solidFill>
                  <a:srgbClr val="789151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</a:rPr>
              <a:t>✓</a:t>
            </a:r>
            <a:endParaRPr kumimoji="0" lang="en-US" sz="3027" i="0" u="none" strike="noStrike" kern="1200" cap="none" spc="0" normalizeH="0" baseline="0" noProof="0" dirty="0" smtClean="0">
              <a:ln>
                <a:noFill/>
              </a:ln>
              <a:solidFill>
                <a:srgbClr val="78915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48200" y="1044476"/>
            <a:ext cx="396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303 acres</a:t>
            </a:r>
          </a:p>
          <a:p>
            <a:pPr marL="169863" indent="-169863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169863" indent="-169863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Mixed-use </a:t>
            </a:r>
            <a:r>
              <a:rPr lang="en-US" sz="1600" dirty="0">
                <a:latin typeface="Gotham-Book"/>
                <a:cs typeface="Gotham-Book"/>
              </a:rPr>
              <a:t>r</a:t>
            </a:r>
            <a:r>
              <a:rPr lang="en-US" sz="1600" dirty="0" smtClean="0">
                <a:latin typeface="Gotham-Book"/>
                <a:cs typeface="Gotham-Book"/>
              </a:rPr>
              <a:t>edevelopment –  converted landfill and rail yard</a:t>
            </a:r>
          </a:p>
          <a:p>
            <a:pPr marL="169863" indent="-169863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169863" indent="-169863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2.7 million sf campus for UC San Francisco</a:t>
            </a:r>
          </a:p>
          <a:p>
            <a:pPr marL="169863" indent="-169863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169863" indent="-169863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6,000 residential units</a:t>
            </a:r>
          </a:p>
          <a:p>
            <a:pPr marL="169863" indent="-169863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169863" indent="-169863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800,000 sf of retail</a:t>
            </a:r>
          </a:p>
          <a:p>
            <a:pPr marL="169863" indent="-169863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169863" indent="-169863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50 acres parks and open space</a:t>
            </a:r>
          </a:p>
          <a:p>
            <a:pPr marL="169863" indent="-169863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169863" indent="-169863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5 million sf of commercial</a:t>
            </a:r>
          </a:p>
        </p:txBody>
      </p:sp>
      <p:sp>
        <p:nvSpPr>
          <p:cNvPr id="15" name="Title 8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Models </a:t>
            </a:r>
            <a:r>
              <a:rPr lang="en-US" dirty="0" smtClean="0">
                <a:solidFill>
                  <a:schemeClr val="bg1"/>
                </a:solidFill>
              </a:rPr>
              <a:t>| Mixed-Use, Education Projects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Mission Bay, San Francisco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9" name="Picture 8" descr="Mission Bay Senior Housing and Library.jpg"/>
          <p:cNvPicPr>
            <a:picLocks noChangeAspect="1"/>
          </p:cNvPicPr>
          <p:nvPr/>
        </p:nvPicPr>
        <p:blipFill>
          <a:blip r:embed="rId3" cstate="print"/>
          <a:srcRect b="10968"/>
          <a:stretch>
            <a:fillRect/>
          </a:stretch>
        </p:blipFill>
        <p:spPr>
          <a:xfrm>
            <a:off x="381000" y="1143000"/>
            <a:ext cx="3924300" cy="2590800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8" name="Picture 16" descr="mission_bay_sf_king_street_2004-05-13__r__srf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05200"/>
            <a:ext cx="3093720" cy="2320290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24600" y="35052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" name="Picture 19" descr="C:\Documents and Settings\Bryan\Desktop\RedLeaf\Highland Mall\Example Projects\Town and Gown Projects\West Village at UC Davis\West Village UC Davis-2.jpg"/>
          <p:cNvPicPr/>
          <p:nvPr/>
        </p:nvPicPr>
        <p:blipFill>
          <a:blip r:embed="rId3" cstate="print"/>
          <a:srcRect l="2510" t="1067" r="14720" b="5572"/>
          <a:stretch>
            <a:fillRect/>
          </a:stretch>
        </p:blipFill>
        <p:spPr bwMode="auto">
          <a:xfrm>
            <a:off x="457200" y="1219200"/>
            <a:ext cx="4267200" cy="355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Documents and Settings\Bryan\Desktop\RedLeaf\Highland Mall\Example Projects\Town and Gown Projects\West Village at UC Davis\West Village UC Davis-14.jpg"/>
          <p:cNvPicPr/>
          <p:nvPr/>
        </p:nvPicPr>
        <p:blipFill>
          <a:blip r:embed="rId4" cstate="print"/>
          <a:srcRect r="17000"/>
          <a:stretch>
            <a:fillRect/>
          </a:stretch>
        </p:blipFill>
        <p:spPr bwMode="auto">
          <a:xfrm>
            <a:off x="1600200" y="4038600"/>
            <a:ext cx="2564130" cy="2057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3" name="Title 10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Models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| Mixed-Use</a:t>
            </a:r>
            <a:r>
              <a:rPr lang="en-US" sz="2400" dirty="0" smtClean="0">
                <a:solidFill>
                  <a:schemeClr val="bg1"/>
                </a:solidFill>
                <a:latin typeface="Gotham-Book"/>
                <a:ea typeface="+mj-ea"/>
                <a:cs typeface="Gotham-Book"/>
              </a:rPr>
              <a:t>, Education Projects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UC Davis West Village, Davis, California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-Book"/>
              <a:ea typeface="+mj-ea"/>
              <a:cs typeface="Gotham-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53000" y="1143000"/>
            <a:ext cx="4038600" cy="4493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/>
              <a:buChar char="•"/>
            </a:pPr>
            <a:r>
              <a:rPr lang="en-US" sz="1300" dirty="0">
                <a:latin typeface="Gotham-Book"/>
                <a:cs typeface="Gotham-Book"/>
              </a:rPr>
              <a:t>130 acres at the edge of UC Davis on university-owned </a:t>
            </a:r>
            <a:r>
              <a:rPr lang="en-US" sz="1300" dirty="0" smtClean="0">
                <a:latin typeface="Gotham-Book"/>
                <a:cs typeface="Gotham-Book"/>
              </a:rPr>
              <a:t>land</a:t>
            </a:r>
          </a:p>
          <a:p>
            <a:pPr marL="114300" indent="-114300"/>
            <a:endParaRPr lang="en-US" sz="1300" dirty="0" smtClean="0">
              <a:latin typeface="Gotham-Book"/>
              <a:cs typeface="Gotham-Book"/>
            </a:endParaRPr>
          </a:p>
          <a:p>
            <a:pPr marL="114300" indent="-114300">
              <a:buFont typeface="Arial"/>
              <a:buChar char="•"/>
            </a:pPr>
            <a:r>
              <a:rPr lang="en-US" sz="1300" dirty="0">
                <a:latin typeface="Gotham-Book"/>
                <a:cs typeface="Gotham-Book"/>
              </a:rPr>
              <a:t>Largest energy-neutral housing project in the nation</a:t>
            </a:r>
            <a:endParaRPr lang="en-US" sz="1300" dirty="0" smtClean="0">
              <a:latin typeface="Gotham-Book"/>
              <a:cs typeface="Gotham-Book"/>
            </a:endParaRPr>
          </a:p>
          <a:p>
            <a:pPr marL="114300" indent="-114300"/>
            <a:endParaRPr lang="en-US" sz="1300" dirty="0" smtClean="0">
              <a:latin typeface="Gotham-Book"/>
              <a:cs typeface="Gotham-Book"/>
            </a:endParaRPr>
          </a:p>
          <a:p>
            <a:pPr marL="114300" indent="-114300">
              <a:buFont typeface="Arial"/>
              <a:buChar char="•"/>
            </a:pPr>
            <a:r>
              <a:rPr lang="en-US" sz="1300" dirty="0">
                <a:latin typeface="Gotham-Book"/>
                <a:cs typeface="Gotham-Book"/>
              </a:rPr>
              <a:t>On-site community college center to recruit and help with transitioning to a 4-year </a:t>
            </a:r>
            <a:r>
              <a:rPr lang="en-US" sz="1300" dirty="0" smtClean="0">
                <a:latin typeface="Gotham-Book"/>
                <a:cs typeface="Gotham-Book"/>
              </a:rPr>
              <a:t>university</a:t>
            </a:r>
          </a:p>
          <a:p>
            <a:pPr marL="114300" indent="-114300"/>
            <a:endParaRPr lang="en-US" sz="1300" dirty="0" smtClean="0">
              <a:latin typeface="Gotham-Book"/>
              <a:cs typeface="Gotham-Book"/>
            </a:endParaRPr>
          </a:p>
          <a:p>
            <a:pPr marL="114300" indent="-114300">
              <a:buFont typeface="Arial"/>
              <a:buChar char="•"/>
            </a:pPr>
            <a:r>
              <a:rPr lang="en-US" sz="1300" dirty="0">
                <a:latin typeface="Gotham-Book"/>
                <a:cs typeface="Gotham-Book"/>
              </a:rPr>
              <a:t>Initially, 2,400 </a:t>
            </a:r>
            <a:r>
              <a:rPr lang="en-US" sz="1300" dirty="0" smtClean="0">
                <a:latin typeface="Gotham-Book"/>
                <a:cs typeface="Gotham-Book"/>
              </a:rPr>
              <a:t>students – planned to reach 4,500 students</a:t>
            </a:r>
          </a:p>
          <a:p>
            <a:pPr marL="114300" indent="-114300">
              <a:buFont typeface="Arial"/>
              <a:buChar char="•"/>
            </a:pPr>
            <a:endParaRPr lang="en-US" sz="1300" dirty="0" smtClean="0">
              <a:latin typeface="Gotham-Book"/>
              <a:cs typeface="Gotham-Book"/>
            </a:endParaRPr>
          </a:p>
          <a:p>
            <a:pPr marL="114300" indent="-114300">
              <a:buFont typeface="Arial"/>
              <a:buChar char="•"/>
            </a:pPr>
            <a:r>
              <a:rPr lang="en-US" sz="1300" dirty="0">
                <a:latin typeface="Gotham-Book"/>
                <a:cs typeface="Gotham-Book"/>
              </a:rPr>
              <a:t>Includes</a:t>
            </a:r>
            <a:r>
              <a:rPr lang="en-US" sz="1300" dirty="0" smtClean="0">
                <a:latin typeface="Gotham-Book"/>
                <a:cs typeface="Gotham-Book"/>
              </a:rPr>
              <a:t> housing for faculty </a:t>
            </a:r>
            <a:r>
              <a:rPr lang="en-US" sz="1300" dirty="0">
                <a:latin typeface="Gotham-Book"/>
                <a:cs typeface="Gotham-Book"/>
              </a:rPr>
              <a:t>and </a:t>
            </a:r>
            <a:r>
              <a:rPr lang="en-US" sz="1300" dirty="0" smtClean="0">
                <a:latin typeface="Gotham-Book"/>
                <a:cs typeface="Gotham-Book"/>
              </a:rPr>
              <a:t>staff</a:t>
            </a:r>
          </a:p>
          <a:p>
            <a:pPr marL="114300" indent="-114300">
              <a:buFont typeface="Arial"/>
              <a:buChar char="•"/>
            </a:pPr>
            <a:endParaRPr lang="en-US" sz="1300" dirty="0" smtClean="0">
              <a:latin typeface="Gotham-Book"/>
              <a:cs typeface="Gotham-Book"/>
            </a:endParaRPr>
          </a:p>
          <a:p>
            <a:pPr marL="114300" indent="-114300">
              <a:buFont typeface="Arial"/>
              <a:buChar char="•"/>
            </a:pPr>
            <a:r>
              <a:rPr lang="en-US" sz="1300" dirty="0">
                <a:latin typeface="Gotham-Book"/>
                <a:cs typeface="Gotham-Book"/>
              </a:rPr>
              <a:t>$17 million in infrastructure costs funded by UC Davis to be recouped in energy bills</a:t>
            </a:r>
          </a:p>
          <a:p>
            <a:pPr marL="114300" indent="-114300">
              <a:buFont typeface="Arial"/>
              <a:buChar char="•"/>
            </a:pPr>
            <a:endParaRPr lang="en-US" sz="1300" dirty="0">
              <a:latin typeface="Gotham-Book"/>
              <a:cs typeface="Gotham-Book"/>
            </a:endParaRPr>
          </a:p>
          <a:p>
            <a:pPr marL="114300" indent="-114300">
              <a:buFont typeface="Arial"/>
              <a:buChar char="•"/>
            </a:pPr>
            <a:r>
              <a:rPr lang="en-US" sz="1300" dirty="0">
                <a:latin typeface="Gotham-Book"/>
                <a:cs typeface="Gotham-Book"/>
              </a:rPr>
              <a:t>$263 million invested by private developer; utilized tax credits and </a:t>
            </a:r>
            <a:r>
              <a:rPr lang="en-US" sz="1300" dirty="0" smtClean="0">
                <a:latin typeface="Gotham-Book"/>
                <a:cs typeface="Gotham-Book"/>
              </a:rPr>
              <a:t>incentives</a:t>
            </a:r>
          </a:p>
          <a:p>
            <a:pPr marL="114300" indent="-114300">
              <a:buFont typeface="Arial"/>
              <a:buChar char="•"/>
            </a:pPr>
            <a:endParaRPr lang="en-US" sz="1300" dirty="0" smtClean="0">
              <a:latin typeface="Gotham-Book"/>
              <a:cs typeface="Gotham-Book"/>
            </a:endParaRPr>
          </a:p>
          <a:p>
            <a:pPr marL="114300" indent="-114300">
              <a:buFont typeface="Arial"/>
              <a:buChar char="•"/>
            </a:pPr>
            <a:r>
              <a:rPr lang="en-US" sz="1300" dirty="0">
                <a:latin typeface="Gotham-Book"/>
                <a:cs typeface="Gotham-Book"/>
              </a:rPr>
              <a:t>$7.5+ million secured in state and federal planning </a:t>
            </a:r>
            <a:r>
              <a:rPr lang="en-US" sz="1300" dirty="0" smtClean="0">
                <a:latin typeface="Gotham-Book"/>
                <a:cs typeface="Gotham-Book"/>
              </a:rPr>
              <a:t>grants</a:t>
            </a:r>
            <a:endParaRPr lang="en-US" sz="1300" dirty="0">
              <a:latin typeface="Gotham-Book"/>
              <a:cs typeface="Gotham-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24600" y="35052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4" name="Picture 13" descr="C:\Documents and Settings\Bryan\Desktop\RedLeaf\Highland Mall\Financing Options\Town and Gown Projects\University Park at MIT\University_Park_at_MIT 5.jpg"/>
          <p:cNvPicPr/>
          <p:nvPr/>
        </p:nvPicPr>
        <p:blipFill>
          <a:blip r:embed="rId3" cstate="print"/>
          <a:srcRect l="5453" r="6543"/>
          <a:stretch>
            <a:fillRect/>
          </a:stretch>
        </p:blipFill>
        <p:spPr bwMode="auto">
          <a:xfrm>
            <a:off x="457200" y="1143000"/>
            <a:ext cx="2832019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Documents and Settings\Bryan\Desktop\RedLeaf\Highland Mall\Financing Options\Town and Gown Projects\University Park at MIT\University_Park_at_MIT 2.jpg"/>
          <p:cNvPicPr/>
          <p:nvPr/>
        </p:nvPicPr>
        <p:blipFill>
          <a:blip r:embed="rId4" cstate="print"/>
          <a:srcRect l="20155" r="4651"/>
          <a:stretch>
            <a:fillRect/>
          </a:stretch>
        </p:blipFill>
        <p:spPr bwMode="auto">
          <a:xfrm>
            <a:off x="1447800" y="3352800"/>
            <a:ext cx="3111500" cy="2609993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9" name="Title 10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Models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| Mixed-Use</a:t>
            </a:r>
            <a:r>
              <a:rPr lang="en-US" sz="2400" dirty="0" smtClean="0">
                <a:solidFill>
                  <a:schemeClr val="bg1"/>
                </a:solidFill>
                <a:latin typeface="Gotham-Book"/>
                <a:ea typeface="+mj-ea"/>
                <a:cs typeface="Gotham-Book"/>
              </a:rPr>
              <a:t>, Education Projects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University Park at MIT, Boston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-Book"/>
              <a:ea typeface="+mj-ea"/>
              <a:cs typeface="Gotham-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29200" y="1143000"/>
            <a:ext cx="381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27 acres at the edge of campus on university-owned land that contained demolished manufacturing buildings and had </a:t>
            </a:r>
            <a:r>
              <a:rPr lang="en-US" sz="1600" dirty="0" smtClean="0">
                <a:latin typeface="Gotham-Book"/>
                <a:cs typeface="Gotham-Book"/>
              </a:rPr>
              <a:t>lain </a:t>
            </a:r>
            <a:r>
              <a:rPr lang="en-US" sz="1600" dirty="0">
                <a:latin typeface="Gotham-Book"/>
                <a:cs typeface="Gotham-Book"/>
              </a:rPr>
              <a:t>vacant for decades</a:t>
            </a:r>
          </a:p>
          <a:p>
            <a:pPr marL="177800" indent="-177800">
              <a:buFont typeface="Arial"/>
              <a:buChar char="•"/>
            </a:pPr>
            <a:endParaRPr lang="en-US" sz="1600" dirty="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1.3 million </a:t>
            </a:r>
            <a:r>
              <a:rPr lang="en-US" sz="1600" dirty="0" err="1">
                <a:latin typeface="Gotham-Book"/>
                <a:cs typeface="Gotham-Book"/>
              </a:rPr>
              <a:t>sf</a:t>
            </a:r>
            <a:r>
              <a:rPr lang="en-US" sz="1600" dirty="0">
                <a:latin typeface="Gotham-Book"/>
                <a:cs typeface="Gotham-Book"/>
              </a:rPr>
              <a:t> of research and office space across 10 buildings</a:t>
            </a:r>
          </a:p>
          <a:p>
            <a:pPr marL="177800" indent="-177800">
              <a:buFont typeface="Arial"/>
              <a:buChar char="•"/>
            </a:pPr>
            <a:endParaRPr lang="en-US" sz="1600" dirty="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250,000 </a:t>
            </a:r>
            <a:r>
              <a:rPr lang="en-US" sz="1600" dirty="0" err="1">
                <a:latin typeface="Gotham-Book"/>
                <a:cs typeface="Gotham-Book"/>
              </a:rPr>
              <a:t>sf</a:t>
            </a:r>
            <a:r>
              <a:rPr lang="en-US" sz="1600" dirty="0">
                <a:latin typeface="Gotham-Book"/>
                <a:cs typeface="Gotham-Book"/>
              </a:rPr>
              <a:t> of hotel, restaurant and retail space</a:t>
            </a:r>
          </a:p>
          <a:p>
            <a:pPr marL="177800" indent="-177800">
              <a:buFont typeface="Arial"/>
              <a:buChar char="•"/>
            </a:pPr>
            <a:endParaRPr lang="en-US" sz="1600" dirty="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674 residential units</a:t>
            </a:r>
          </a:p>
          <a:p>
            <a:pPr marL="177800" indent="-177800">
              <a:buFont typeface="Arial"/>
              <a:buChar char="•"/>
            </a:pPr>
            <a:endParaRPr lang="en-US" sz="1600" dirty="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3 parking structures provide 2,700 total spaces</a:t>
            </a:r>
          </a:p>
          <a:p>
            <a:pPr marL="177800" indent="-177800">
              <a:buFont typeface="Arial"/>
              <a:buChar char="•"/>
            </a:pPr>
            <a:endParaRPr lang="en-US" sz="1600" dirty="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Park areas, plazas and extensive landscaping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entral-City-Exterior.jpg"/>
          <p:cNvPicPr/>
          <p:nvPr/>
        </p:nvPicPr>
        <p:blipFill>
          <a:blip r:embed="rId3" cstate="print"/>
          <a:srcRect t="10735" r="5769"/>
          <a:stretch>
            <a:fillRect/>
          </a:stretch>
        </p:blipFill>
        <p:spPr>
          <a:xfrm>
            <a:off x="1143000" y="3690815"/>
            <a:ext cx="3733800" cy="2328985"/>
          </a:xfrm>
          <a:prstGeom prst="rect">
            <a:avLst/>
          </a:prstGeom>
        </p:spPr>
      </p:pic>
      <p:pic>
        <p:nvPicPr>
          <p:cNvPr id="15" name="Picture 14" descr="SFU_Surrey interior and mall.jpg"/>
          <p:cNvPicPr/>
          <p:nvPr/>
        </p:nvPicPr>
        <p:blipFill>
          <a:blip r:embed="rId4" cstate="print"/>
          <a:srcRect r="5556"/>
          <a:stretch>
            <a:fillRect/>
          </a:stretch>
        </p:blipFill>
        <p:spPr>
          <a:xfrm>
            <a:off x="457200" y="1100015"/>
            <a:ext cx="2667000" cy="3698240"/>
          </a:xfrm>
          <a:prstGeom prst="rect">
            <a:avLst/>
          </a:prstGeom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EEB6-D1C0-49BF-B8C9-9CEBBBBB62D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0" name="Title 10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Models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| Mixed-Use</a:t>
            </a:r>
            <a:r>
              <a:rPr lang="en-US" sz="2400" dirty="0" smtClean="0">
                <a:solidFill>
                  <a:schemeClr val="bg1"/>
                </a:solidFill>
                <a:latin typeface="Gotham-Book"/>
                <a:ea typeface="+mj-ea"/>
                <a:cs typeface="Gotham-Book"/>
              </a:rPr>
              <a:t>, Education Projects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Surrey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> Central City, British Columbia, Canada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/>
                <a:ea typeface="+mj-ea"/>
                <a:cs typeface="Gotham-Book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-Book"/>
              <a:ea typeface="+mj-ea"/>
              <a:cs typeface="Gotham-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9200" y="1023815"/>
            <a:ext cx="3810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Shopping mall originally constructed in the 1960s</a:t>
            </a:r>
          </a:p>
          <a:p>
            <a:pPr marL="177800" indent="-177800">
              <a:buFont typeface="Arial"/>
              <a:buChar char="•"/>
            </a:pPr>
            <a:endParaRPr lang="en-US" sz="1600" dirty="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ICBC, an insurance company, purchased the declining mall and proceeded with transforming it into a mixed-use center in 2003</a:t>
            </a:r>
          </a:p>
          <a:p>
            <a:pPr marL="177800" indent="-177800">
              <a:buFont typeface="Arial"/>
              <a:buChar char="•"/>
            </a:pPr>
            <a:endParaRPr lang="en-US" sz="1600" dirty="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600" dirty="0">
                <a:latin typeface="Gotham-Book"/>
                <a:cs typeface="Gotham-Book"/>
              </a:rPr>
              <a:t>Simon Fraser University is located in a four-story campus above the mall space that serves approximately 5,000 </a:t>
            </a:r>
            <a:r>
              <a:rPr lang="en-US" sz="1600" dirty="0" smtClean="0">
                <a:latin typeface="Gotham-Book"/>
                <a:cs typeface="Gotham-Book"/>
              </a:rPr>
              <a:t>students</a:t>
            </a:r>
          </a:p>
          <a:p>
            <a:pPr marL="177800" indent="-177800">
              <a:buFont typeface="Arial"/>
              <a:buChar char="•"/>
            </a:pPr>
            <a:endParaRPr lang="en-US" sz="1600" dirty="0" smtClean="0">
              <a:latin typeface="Gotham-Book"/>
              <a:cs typeface="Gotham-Book"/>
            </a:endParaRPr>
          </a:p>
          <a:p>
            <a:pPr marL="177800" indent="-177800">
              <a:buFont typeface="Arial"/>
              <a:buChar char="•"/>
            </a:pPr>
            <a:r>
              <a:rPr lang="en-US" sz="1600" dirty="0" smtClean="0">
                <a:latin typeface="Gotham-Book"/>
                <a:cs typeface="Gotham-Book"/>
              </a:rPr>
              <a:t>Transit constructed on-site</a:t>
            </a:r>
            <a:endParaRPr lang="en-US" sz="1600" dirty="0">
              <a:latin typeface="Gotham-Book"/>
              <a:cs typeface="Gotham-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4216</TotalTime>
  <Words>1781</Words>
  <Application>Microsoft Office PowerPoint</Application>
  <PresentationFormat>On-screen Show (4:3)</PresentationFormat>
  <Paragraphs>556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Highland Redevelopment | An Overview</vt:lpstr>
      <vt:lpstr>Introduction | History</vt:lpstr>
      <vt:lpstr>Introduction | Location</vt:lpstr>
      <vt:lpstr>Introduction | Success Checklist</vt:lpstr>
      <vt:lpstr>Models | Mixed-Use, Education Projects Mission Bay, San Francisco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Models | Mall Reuse Project Vanderbilt Health at One Hundred Oaks, Nashville </vt:lpstr>
      <vt:lpstr>PowerPoint Presentation</vt:lpstr>
      <vt:lpstr>Models | Austin Infill Projects Mueller, Austin</vt:lpstr>
      <vt:lpstr>Development | Project Comparison Snapshot </vt:lpstr>
      <vt:lpstr>PowerPoint Presentation</vt:lpstr>
      <vt:lpstr>Development | Guiding Principles</vt:lpstr>
      <vt:lpstr>Development | Guiding Principles</vt:lpstr>
      <vt:lpstr>Development | Guiding Principles</vt:lpstr>
      <vt:lpstr>Development | Guiding Principles</vt:lpstr>
      <vt:lpstr>PowerPoint Presentation</vt:lpstr>
      <vt:lpstr>PowerPoint Presentation</vt:lpstr>
      <vt:lpstr>Development | Guiding Principles</vt:lpstr>
      <vt:lpstr>Development | Potential Character Images </vt:lpstr>
      <vt:lpstr>PowerPoint Presentation</vt:lpstr>
      <vt:lpstr>Development | Process Roadmap for Success</vt:lpstr>
      <vt:lpstr>Development | Roles and Responsibilities</vt:lpstr>
      <vt:lpstr>Development | Programming </vt:lpstr>
      <vt:lpstr>Development | Programming </vt:lpstr>
      <vt:lpstr>Development | Programming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RedLeaf Properties, LLC.</dc:title>
  <dc:creator>Matt Whelan</dc:creator>
  <cp:lastModifiedBy>Bryan Kaminski</cp:lastModifiedBy>
  <cp:revision>314</cp:revision>
  <cp:lastPrinted>2012-10-10T00:04:42Z</cp:lastPrinted>
  <dcterms:created xsi:type="dcterms:W3CDTF">2012-10-05T21:17:20Z</dcterms:created>
  <dcterms:modified xsi:type="dcterms:W3CDTF">2012-10-10T18:38:31Z</dcterms:modified>
</cp:coreProperties>
</file>